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256" r:id="rId5"/>
    <p:sldId id="332" r:id="rId6"/>
    <p:sldId id="360" r:id="rId7"/>
    <p:sldId id="361" r:id="rId8"/>
    <p:sldId id="362" r:id="rId9"/>
    <p:sldId id="363" r:id="rId10"/>
    <p:sldId id="364" r:id="rId11"/>
    <p:sldId id="393" r:id="rId12"/>
    <p:sldId id="368" r:id="rId13"/>
    <p:sldId id="369" r:id="rId14"/>
    <p:sldId id="370" r:id="rId15"/>
    <p:sldId id="371" r:id="rId16"/>
    <p:sldId id="372" r:id="rId17"/>
    <p:sldId id="373" r:id="rId18"/>
    <p:sldId id="374" r:id="rId19"/>
    <p:sldId id="375" r:id="rId20"/>
    <p:sldId id="376" r:id="rId21"/>
    <p:sldId id="377" r:id="rId22"/>
    <p:sldId id="378" r:id="rId23"/>
    <p:sldId id="379" r:id="rId24"/>
    <p:sldId id="380" r:id="rId25"/>
    <p:sldId id="381" r:id="rId26"/>
    <p:sldId id="382" r:id="rId27"/>
    <p:sldId id="383" r:id="rId28"/>
    <p:sldId id="384" r:id="rId29"/>
    <p:sldId id="385" r:id="rId30"/>
    <p:sldId id="386" r:id="rId31"/>
    <p:sldId id="30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DCE6F2"/>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53679E-CDCF-46BF-AF33-A02658C821AB}" v="4" dt="2021-03-11T17:23:16.2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599"/>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a:p>
        </p:txBody>
      </p:sp>
    </p:spTree>
    <p:extLst>
      <p:ext uri="{BB962C8B-B14F-4D97-AF65-F5344CB8AC3E}">
        <p14:creationId xmlns:p14="http://schemas.microsoft.com/office/powerpoint/2010/main" val="566395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2236931-8A55-4E8B-8207-8C1889BB1345}" type="slidenum">
              <a:rPr lang="en-GB" smtClean="0"/>
              <a:t>2</a:t>
            </a:fld>
            <a:endParaRPr lang="en-GB"/>
          </a:p>
        </p:txBody>
      </p:sp>
    </p:spTree>
    <p:extLst>
      <p:ext uri="{BB962C8B-B14F-4D97-AF65-F5344CB8AC3E}">
        <p14:creationId xmlns:p14="http://schemas.microsoft.com/office/powerpoint/2010/main" val="267950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2236931-8A55-4E8B-8207-8C1889BB1345}" type="slidenum">
              <a:rPr lang="en-GB" smtClean="0"/>
              <a:t>3</a:t>
            </a:fld>
            <a:endParaRPr lang="en-GB"/>
          </a:p>
        </p:txBody>
      </p:sp>
    </p:spTree>
    <p:extLst>
      <p:ext uri="{BB962C8B-B14F-4D97-AF65-F5344CB8AC3E}">
        <p14:creationId xmlns:p14="http://schemas.microsoft.com/office/powerpoint/2010/main" val="1390036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5.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hyperlink" Target="mailto:GCESociology@wjec.co.u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516689" y="2656557"/>
            <a:ext cx="7772400" cy="52364"/>
          </a:xfrm>
          <a:noFill/>
        </p:spPr>
        <p:txBody>
          <a:bodyPr>
            <a:normAutofit fontScale="90000"/>
          </a:bodyPr>
          <a:lstStyle/>
          <a:p>
            <a:pPr algn="l"/>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 Level Sociology Unit 3</a:t>
            </a: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643A6C-36A5-E34D-B46F-06F2E907997B}"/>
              </a:ext>
            </a:extLst>
          </p:cNvPr>
          <p:cNvSpPr txBox="1"/>
          <p:nvPr/>
        </p:nvSpPr>
        <p:spPr>
          <a:xfrm>
            <a:off x="352425" y="2560220"/>
            <a:ext cx="8791575" cy="2677656"/>
          </a:xfrm>
          <a:prstGeom prst="rect">
            <a:avLst/>
          </a:prstGeom>
          <a:noFill/>
        </p:spPr>
        <p:txBody>
          <a:bodyPr wrap="square" rtlCol="0">
            <a:spAutoFit/>
          </a:bodyPr>
          <a:lstStyle/>
          <a:p>
            <a:r>
              <a:rPr lang="en-GB" sz="1400" b="1" dirty="0">
                <a:latin typeface="Arial" panose="020B0604020202020204" pitchFamily="34" charset="0"/>
                <a:cs typeface="Arial" panose="020B0604020202020204" pitchFamily="34" charset="0"/>
              </a:rPr>
              <a:t>Explain how</a:t>
            </a:r>
            <a:r>
              <a:rPr lang="en-GB" sz="1400" dirty="0">
                <a:latin typeface="Arial" panose="020B0604020202020204" pitchFamily="34" charset="0"/>
                <a:cs typeface="Arial" panose="020B0604020202020204" pitchFamily="34" charset="0"/>
              </a:rPr>
              <a:t>.	This is asking you to describe and explain, with examples, a sociological process.</a:t>
            </a:r>
          </a:p>
          <a:p>
            <a:endParaRPr lang="en-GB" sz="1400"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Explain reasons.	</a:t>
            </a:r>
            <a:r>
              <a:rPr lang="en-GB" sz="1400" dirty="0">
                <a:latin typeface="Arial" panose="020B0604020202020204" pitchFamily="34" charset="0"/>
                <a:cs typeface="Arial" panose="020B0604020202020204" pitchFamily="34" charset="0"/>
              </a:rPr>
              <a:t>This requires you to offer reasons [the question might state how many] for a specific 		sociological fact, decision or concept. You would need to explain each reason.</a:t>
            </a:r>
          </a:p>
          <a:p>
            <a:endParaRPr lang="en-GB" sz="1400"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Explain the meaning of </a:t>
            </a:r>
            <a:r>
              <a:rPr lang="en-GB" sz="1400" dirty="0">
                <a:latin typeface="Arial" panose="020B0604020202020204" pitchFamily="34" charset="0"/>
                <a:cs typeface="Arial" panose="020B0604020202020204" pitchFamily="34" charset="0"/>
              </a:rPr>
              <a:t>You will usually need to offer a simple definition here with some extra facts and 			examples to show understanding.</a:t>
            </a:r>
          </a:p>
          <a:p>
            <a:r>
              <a:rPr lang="en-GB" sz="1400" dirty="0">
                <a:latin typeface="Arial" panose="020B0604020202020204" pitchFamily="34" charset="0"/>
                <a:cs typeface="Arial" panose="020B0604020202020204" pitchFamily="34" charset="0"/>
              </a:rPr>
              <a:t> </a:t>
            </a:r>
          </a:p>
          <a:p>
            <a:r>
              <a:rPr lang="en-GB" sz="1400" b="1" dirty="0">
                <a:latin typeface="Arial" panose="020B0604020202020204" pitchFamily="34" charset="0"/>
                <a:cs typeface="Arial" panose="020B0604020202020204" pitchFamily="34" charset="0"/>
              </a:rPr>
              <a:t>Outline and explain.	</a:t>
            </a:r>
            <a:r>
              <a:rPr lang="en-GB" sz="1400" dirty="0">
                <a:latin typeface="Arial" panose="020B0604020202020204" pitchFamily="34" charset="0"/>
                <a:cs typeface="Arial" panose="020B0604020202020204" pitchFamily="34" charset="0"/>
              </a:rPr>
              <a:t>You need to give</a:t>
            </a:r>
            <a:r>
              <a:rPr lang="en-GB" sz="1400" b="1"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a general description of the essential features of something with and 		explanation and examples  to show understanding.</a:t>
            </a:r>
          </a:p>
          <a:p>
            <a:endParaRPr lang="en-GB" sz="1400" dirty="0">
              <a:latin typeface="Arial" panose="020B0604020202020204" pitchFamily="34" charset="0"/>
              <a:cs typeface="Arial" panose="020B0604020202020204" pitchFamily="34" charset="0"/>
            </a:endParaRPr>
          </a:p>
          <a:p>
            <a:r>
              <a:rPr lang="en-GB" sz="1400" dirty="0">
                <a:latin typeface="Arial" panose="020B0604020202020204" pitchFamily="34" charset="0"/>
                <a:cs typeface="Arial" panose="020B0604020202020204" pitchFamily="34" charset="0"/>
              </a:rPr>
              <a:t> </a:t>
            </a:r>
            <a:r>
              <a:rPr lang="en-GB" sz="1400" dirty="0">
                <a:solidFill>
                  <a:srgbClr val="008F00"/>
                </a:solidFill>
                <a:latin typeface="Arial" panose="020B0604020202020204" pitchFamily="34" charset="0"/>
                <a:cs typeface="Arial" panose="020B0604020202020204" pitchFamily="34" charset="0"/>
              </a:rPr>
              <a:t>AO1</a:t>
            </a:r>
            <a:r>
              <a:rPr lang="en-GB" sz="1400" dirty="0">
                <a:latin typeface="Arial" panose="020B0604020202020204" pitchFamily="34" charset="0"/>
                <a:cs typeface="Arial" panose="020B0604020202020204" pitchFamily="34" charset="0"/>
              </a:rPr>
              <a:t> and </a:t>
            </a:r>
            <a:r>
              <a:rPr lang="en-GB" sz="1400" dirty="0">
                <a:solidFill>
                  <a:srgbClr val="0432FF"/>
                </a:solidFill>
                <a:latin typeface="Arial" panose="020B0604020202020204" pitchFamily="34" charset="0"/>
                <a:cs typeface="Arial" panose="020B0604020202020204" pitchFamily="34" charset="0"/>
              </a:rPr>
              <a:t>AO2</a:t>
            </a:r>
            <a:r>
              <a:rPr lang="en-GB" sz="1400" dirty="0">
                <a:latin typeface="Arial" panose="020B0604020202020204" pitchFamily="34" charset="0"/>
                <a:cs typeface="Arial" panose="020B0604020202020204" pitchFamily="34" charset="0"/>
              </a:rPr>
              <a:t> skills are being examined in questions with these command words</a:t>
            </a:r>
            <a:endParaRPr lang="en-US" sz="1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989F258-31C9-F34D-BF51-61258579C583}"/>
              </a:ext>
            </a:extLst>
          </p:cNvPr>
          <p:cNvSpPr txBox="1"/>
          <p:nvPr/>
        </p:nvSpPr>
        <p:spPr>
          <a:xfrm>
            <a:off x="685800" y="1712457"/>
            <a:ext cx="2895600"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Command words</a:t>
            </a:r>
          </a:p>
        </p:txBody>
      </p:sp>
    </p:spTree>
    <p:extLst>
      <p:ext uri="{BB962C8B-B14F-4D97-AF65-F5344CB8AC3E}">
        <p14:creationId xmlns:p14="http://schemas.microsoft.com/office/powerpoint/2010/main" val="3486390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728585-E405-5F4D-95D4-EA6A0B549BCE}"/>
              </a:ext>
            </a:extLst>
          </p:cNvPr>
          <p:cNvSpPr/>
          <p:nvPr/>
        </p:nvSpPr>
        <p:spPr>
          <a:xfrm>
            <a:off x="533400" y="2297920"/>
            <a:ext cx="7734300" cy="3046988"/>
          </a:xfrm>
          <a:prstGeom prst="rect">
            <a:avLst/>
          </a:prstGeom>
        </p:spPr>
        <p:txBody>
          <a:bodyPr wrap="square">
            <a:spAutoFit/>
          </a:bodyPr>
          <a:lstStyle/>
          <a:p>
            <a:r>
              <a:rPr lang="en-GB" sz="1600" b="1" dirty="0">
                <a:latin typeface="Arial" panose="020B0604020202020204" pitchFamily="34" charset="0"/>
                <a:cs typeface="Arial" panose="020B0604020202020204" pitchFamily="34" charset="0"/>
              </a:rPr>
              <a:t>Assess.	</a:t>
            </a:r>
            <a:r>
              <a:rPr lang="en-GB" sz="1600" dirty="0">
                <a:latin typeface="Arial" panose="020B0604020202020204" pitchFamily="34" charset="0"/>
                <a:cs typeface="Arial" panose="020B0604020202020204" pitchFamily="34" charset="0"/>
              </a:rPr>
              <a:t>You are required to weigh up the strengths and weaknesses of a 	sociological theory, concept or explanation and make a judgement on its 	value.</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Discuss	</a:t>
            </a:r>
            <a:r>
              <a:rPr lang="en-GB" sz="1600" dirty="0">
                <a:latin typeface="Arial" panose="020B0604020202020204" pitchFamily="34" charset="0"/>
                <a:cs typeface="Arial" panose="020B0604020202020204" pitchFamily="34" charset="0"/>
              </a:rPr>
              <a:t>You are required to write about sociological ideas about a specific issue in 	detail, taking into account  different sociological ideas about the topic.</a:t>
            </a:r>
          </a:p>
          <a:p>
            <a:r>
              <a:rPr lang="en-GB" sz="1600" dirty="0">
                <a:latin typeface="Arial" panose="020B0604020202020204" pitchFamily="34" charset="0"/>
                <a:cs typeface="Arial" panose="020B0604020202020204" pitchFamily="34" charset="0"/>
              </a:rPr>
              <a:t> </a:t>
            </a:r>
          </a:p>
          <a:p>
            <a:r>
              <a:rPr lang="en-GB" sz="1600" b="1" dirty="0">
                <a:latin typeface="Arial" panose="020B0604020202020204" pitchFamily="34" charset="0"/>
                <a:cs typeface="Arial" panose="020B0604020202020204" pitchFamily="34" charset="0"/>
              </a:rPr>
              <a:t>Evaluate. </a:t>
            </a:r>
            <a:r>
              <a:rPr lang="en-GB" sz="1600" dirty="0">
                <a:latin typeface="Arial" panose="020B0604020202020204" pitchFamily="34" charset="0"/>
                <a:cs typeface="Arial" panose="020B0604020202020204" pitchFamily="34" charset="0"/>
              </a:rPr>
              <a:t>You are required</a:t>
            </a:r>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to judge the quality, usefulness or value of a 	sociological explanation or theory.</a:t>
            </a:r>
          </a:p>
          <a:p>
            <a:endParaRPr lang="en-GB" sz="1600" dirty="0">
              <a:latin typeface="Arial" panose="020B0604020202020204" pitchFamily="34" charset="0"/>
              <a:cs typeface="Arial" panose="020B0604020202020204" pitchFamily="34" charset="0"/>
            </a:endParaRPr>
          </a:p>
          <a:p>
            <a:r>
              <a:rPr lang="en-US" sz="1600" i="1" dirty="0">
                <a:solidFill>
                  <a:srgbClr val="008F00"/>
                </a:solidFill>
                <a:latin typeface="Arial" panose="020B0604020202020204" pitchFamily="34" charset="0"/>
                <a:cs typeface="Arial" panose="020B0604020202020204" pitchFamily="34" charset="0"/>
              </a:rPr>
              <a:t>AO1.  </a:t>
            </a:r>
            <a:r>
              <a:rPr lang="en-US" sz="1600" i="1" dirty="0">
                <a:solidFill>
                  <a:srgbClr val="0432FF"/>
                </a:solidFill>
                <a:latin typeface="Arial" panose="020B0604020202020204" pitchFamily="34" charset="0"/>
                <a:cs typeface="Arial" panose="020B0604020202020204" pitchFamily="34" charset="0"/>
              </a:rPr>
              <a:t>AO2. and </a:t>
            </a:r>
            <a:r>
              <a:rPr lang="en-US" sz="1600" i="1" dirty="0">
                <a:solidFill>
                  <a:srgbClr val="FF0000"/>
                </a:solidFill>
                <a:latin typeface="Arial" panose="020B0604020202020204" pitchFamily="34" charset="0"/>
                <a:cs typeface="Arial" panose="020B0604020202020204" pitchFamily="34" charset="0"/>
              </a:rPr>
              <a:t>AO3 skills are being examined in questions with these command words.</a:t>
            </a:r>
            <a:endParaRPr lang="en-US" sz="1600" i="1" dirty="0">
              <a:solidFill>
                <a:srgbClr val="008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03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4D5829E-04DF-5A46-A769-CD37BEB75F95}"/>
              </a:ext>
            </a:extLst>
          </p:cNvPr>
          <p:cNvGraphicFramePr>
            <a:graphicFrameLocks noGrp="1"/>
          </p:cNvGraphicFramePr>
          <p:nvPr>
            <p:extLst>
              <p:ext uri="{D42A27DB-BD31-4B8C-83A1-F6EECF244321}">
                <p14:modId xmlns:p14="http://schemas.microsoft.com/office/powerpoint/2010/main" val="2772469019"/>
              </p:ext>
            </p:extLst>
          </p:nvPr>
        </p:nvGraphicFramePr>
        <p:xfrm>
          <a:off x="647701" y="1832856"/>
          <a:ext cx="7216170" cy="4946523"/>
        </p:xfrm>
        <a:graphic>
          <a:graphicData uri="http://schemas.openxmlformats.org/drawingml/2006/table">
            <a:tbl>
              <a:tblPr firstRow="1" firstCol="1" lastRow="1" lastCol="1" bandRow="1" bandCol="1">
                <a:tableStyleId>{5C22544A-7EE6-4342-B048-85BDC9FD1C3A}</a:tableStyleId>
              </a:tblPr>
              <a:tblGrid>
                <a:gridCol w="561974">
                  <a:extLst>
                    <a:ext uri="{9D8B030D-6E8A-4147-A177-3AD203B41FA5}">
                      <a16:colId xmlns:a16="http://schemas.microsoft.com/office/drawing/2014/main" val="984236357"/>
                    </a:ext>
                  </a:extLst>
                </a:gridCol>
                <a:gridCol w="2127128">
                  <a:extLst>
                    <a:ext uri="{9D8B030D-6E8A-4147-A177-3AD203B41FA5}">
                      <a16:colId xmlns:a16="http://schemas.microsoft.com/office/drawing/2014/main" val="2818377848"/>
                    </a:ext>
                  </a:extLst>
                </a:gridCol>
                <a:gridCol w="2430411">
                  <a:extLst>
                    <a:ext uri="{9D8B030D-6E8A-4147-A177-3AD203B41FA5}">
                      <a16:colId xmlns:a16="http://schemas.microsoft.com/office/drawing/2014/main" val="4127252098"/>
                    </a:ext>
                  </a:extLst>
                </a:gridCol>
                <a:gridCol w="2096657">
                  <a:extLst>
                    <a:ext uri="{9D8B030D-6E8A-4147-A177-3AD203B41FA5}">
                      <a16:colId xmlns:a16="http://schemas.microsoft.com/office/drawing/2014/main" val="2737352654"/>
                    </a:ext>
                  </a:extLst>
                </a:gridCol>
              </a:tblGrid>
              <a:tr h="689819">
                <a:tc>
                  <a:txBody>
                    <a:bodyPr/>
                    <a:lstStyle/>
                    <a:p>
                      <a:pPr>
                        <a:lnSpc>
                          <a:spcPct val="115000"/>
                        </a:lnSpc>
                        <a:spcAft>
                          <a:spcPts val="0"/>
                        </a:spcAft>
                      </a:pPr>
                      <a:r>
                        <a:rPr lang="en-GB" sz="1200" dirty="0">
                          <a:effectLst/>
                          <a:latin typeface="Arial" panose="020B0604020202020204" pitchFamily="34" charset="0"/>
                          <a:cs typeface="Arial" panose="020B0604020202020204" pitchFamily="34" charset="0"/>
                        </a:rPr>
                        <a:t>Band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tc>
                <a:tc>
                  <a:txBody>
                    <a:bodyPr/>
                    <a:lstStyle/>
                    <a:p>
                      <a:pPr algn="ctr">
                        <a:lnSpc>
                          <a:spcPct val="115000"/>
                        </a:lnSpc>
                        <a:spcAft>
                          <a:spcPts val="0"/>
                        </a:spcAft>
                      </a:pPr>
                      <a:r>
                        <a:rPr lang="en-GB" sz="1200" dirty="0">
                          <a:effectLst/>
                          <a:highlight>
                            <a:srgbClr val="00FF00"/>
                          </a:highlight>
                          <a:latin typeface="Arial" panose="020B0604020202020204" pitchFamily="34" charset="0"/>
                          <a:cs typeface="Arial" panose="020B0604020202020204" pitchFamily="34" charset="0"/>
                        </a:rPr>
                        <a:t>AO1</a:t>
                      </a:r>
                      <a:endParaRPr lang="en-GB" sz="1200" dirty="0">
                        <a:effectLst/>
                        <a:latin typeface="Arial" panose="020B0604020202020204" pitchFamily="34" charset="0"/>
                        <a:cs typeface="Arial" panose="020B0604020202020204" pitchFamily="34" charset="0"/>
                      </a:endParaRPr>
                    </a:p>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Accurate and relevant  knowledge and understanding of theories/ideas/concepts</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effectLst/>
                          <a:highlight>
                            <a:srgbClr val="0000FF"/>
                          </a:highlight>
                          <a:latin typeface="Arial" panose="020B0604020202020204" pitchFamily="34" charset="0"/>
                          <a:cs typeface="Arial" panose="020B0604020202020204" pitchFamily="34" charset="0"/>
                        </a:rPr>
                        <a:t>AO2</a:t>
                      </a:r>
                      <a:endParaRPr lang="en-GB" sz="1200" dirty="0">
                        <a:effectLst/>
                        <a:latin typeface="Arial" panose="020B0604020202020204" pitchFamily="34" charset="0"/>
                        <a:cs typeface="Arial" panose="020B0604020202020204" pitchFamily="34" charset="0"/>
                      </a:endParaRPr>
                    </a:p>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Explaining and applying knowledge to the question, using evidence &amp; examples </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effectLst/>
                          <a:highlight>
                            <a:srgbClr val="FF0000"/>
                          </a:highlight>
                          <a:latin typeface="Arial" panose="020B0604020202020204" pitchFamily="34" charset="0"/>
                          <a:cs typeface="Arial" panose="020B0604020202020204" pitchFamily="34" charset="0"/>
                        </a:rPr>
                        <a:t>AO3</a:t>
                      </a:r>
                      <a:endParaRPr lang="en-GB" sz="1200" dirty="0">
                        <a:effectLst/>
                        <a:latin typeface="Arial" panose="020B0604020202020204" pitchFamily="34" charset="0"/>
                        <a:cs typeface="Arial" panose="020B0604020202020204" pitchFamily="34" charset="0"/>
                      </a:endParaRPr>
                    </a:p>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Making judgements on the theories, ideas and concepts</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374340746"/>
                  </a:ext>
                </a:extLst>
              </a:tr>
              <a:tr h="1653313">
                <a:tc>
                  <a:txBody>
                    <a:bodyPr/>
                    <a:lstStyle/>
                    <a:p>
                      <a:pPr algn="ctr">
                        <a:lnSpc>
                          <a:spcPct val="115000"/>
                        </a:lnSpc>
                        <a:spcAft>
                          <a:spcPts val="0"/>
                        </a:spcAft>
                      </a:pPr>
                      <a:r>
                        <a:rPr lang="en-GB" sz="1200" dirty="0">
                          <a:effectLst/>
                          <a:latin typeface="Arial" panose="020B0604020202020204" pitchFamily="34" charset="0"/>
                          <a:cs typeface="Arial" panose="020B0604020202020204" pitchFamily="34" charset="0"/>
                        </a:rPr>
                        <a:t>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tc>
                <a:tc>
                  <a:txBody>
                    <a:bodyPr/>
                    <a:lstStyle/>
                    <a:p>
                      <a:pPr algn="ctr">
                        <a:lnSpc>
                          <a:spcPct val="115000"/>
                        </a:lnSpc>
                        <a:spcAft>
                          <a:spcPts val="0"/>
                        </a:spcAft>
                      </a:pPr>
                      <a:r>
                        <a:rPr lang="en-GB" sz="1200" b="1" dirty="0">
                          <a:effectLst/>
                          <a:latin typeface="Arial" panose="020B0604020202020204" pitchFamily="34" charset="0"/>
                          <a:cs typeface="Arial" panose="020B0604020202020204" pitchFamily="34" charset="0"/>
                        </a:rPr>
                        <a:t> 11-13 marks</a:t>
                      </a:r>
                    </a:p>
                    <a:p>
                      <a:pPr>
                        <a:lnSpc>
                          <a:spcPct val="115000"/>
                        </a:lnSpc>
                        <a:spcAft>
                          <a:spcPts val="0"/>
                        </a:spcAft>
                      </a:pPr>
                      <a:r>
                        <a:rPr lang="en-GB" sz="1200" b="1" dirty="0">
                          <a:effectLst/>
                          <a:latin typeface="Arial" panose="020B0604020202020204" pitchFamily="34" charset="0"/>
                          <a:cs typeface="Arial" panose="020B0604020202020204" pitchFamily="34" charset="0"/>
                        </a:rPr>
                        <a:t>Answers will show a detailed knowledge and understanding of sociological theories and/or  concepts and/or evidence relevant to the question. </a:t>
                      </a:r>
                    </a:p>
                    <a:p>
                      <a:pPr>
                        <a:lnSpc>
                          <a:spcPct val="115000"/>
                        </a:lnSpc>
                        <a:spcAft>
                          <a:spcPts val="0"/>
                        </a:spcAft>
                      </a:pPr>
                      <a:r>
                        <a:rPr lang="en-GB" sz="1200" b="1" dirty="0">
                          <a:effectLst/>
                          <a:latin typeface="Arial" panose="020B0604020202020204" pitchFamily="34" charset="0"/>
                          <a:cs typeface="Arial" panose="020B0604020202020204" pitchFamily="34" charset="0"/>
                        </a:rPr>
                        <a:t> </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b="1" dirty="0">
                          <a:effectLst/>
                          <a:latin typeface="Arial" panose="020B0604020202020204" pitchFamily="34" charset="0"/>
                          <a:cs typeface="Arial" panose="020B0604020202020204" pitchFamily="34" charset="0"/>
                        </a:rPr>
                        <a:t> 11-13 marks</a:t>
                      </a:r>
                    </a:p>
                    <a:p>
                      <a:pPr>
                        <a:lnSpc>
                          <a:spcPct val="115000"/>
                        </a:lnSpc>
                        <a:spcAft>
                          <a:spcPts val="0"/>
                        </a:spcAft>
                      </a:pPr>
                      <a:r>
                        <a:rPr lang="en-GB" sz="1200" b="1" dirty="0">
                          <a:effectLst/>
                          <a:latin typeface="Arial" panose="020B0604020202020204" pitchFamily="34" charset="0"/>
                          <a:cs typeface="Arial" panose="020B0604020202020204" pitchFamily="34" charset="0"/>
                        </a:rPr>
                        <a:t>Answers will have detailed explanations of  the sociological theories/ concepts/evidence in detail and these are clearly applied to the question</a:t>
                      </a:r>
                    </a:p>
                    <a:p>
                      <a:pPr>
                        <a:lnSpc>
                          <a:spcPct val="115000"/>
                        </a:lnSpc>
                        <a:spcAft>
                          <a:spcPts val="0"/>
                        </a:spcAft>
                      </a:pPr>
                      <a:r>
                        <a:rPr lang="en-GB" sz="1200" b="1" dirty="0">
                          <a:effectLst/>
                          <a:latin typeface="Arial" panose="020B0604020202020204" pitchFamily="34" charset="0"/>
                          <a:cs typeface="Arial" panose="020B0604020202020204" pitchFamily="34" charset="0"/>
                        </a:rPr>
                        <a:t> </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12-14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include well organised and logical arguments. Judgements and conclusions will show detailed evaluation of the relevant theories/ concepts/evidence .</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3835381865"/>
                  </a:ext>
                </a:extLst>
              </a:tr>
              <a:tr h="1653313">
                <a:tc>
                  <a:txBody>
                    <a:bodyPr/>
                    <a:lstStyle/>
                    <a:p>
                      <a:pPr algn="ctr">
                        <a:lnSpc>
                          <a:spcPct val="115000"/>
                        </a:lnSpc>
                        <a:spcAft>
                          <a:spcPts val="0"/>
                        </a:spcAft>
                      </a:pPr>
                      <a:r>
                        <a:rPr lang="en-GB" sz="1200">
                          <a:effectLst/>
                          <a:latin typeface="Arial" panose="020B0604020202020204" pitchFamily="34" charset="0"/>
                          <a:cs typeface="Arial" panose="020B0604020202020204" pitchFamily="34" charset="0"/>
                        </a:rPr>
                        <a:t>3</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 7-10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show some knowledge and understanding of sociological theories and/or  concepts and/or evidence relevant to the question. </a:t>
                      </a:r>
                    </a:p>
                    <a:p>
                      <a:pPr>
                        <a:lnSpc>
                          <a:spcPct val="115000"/>
                        </a:lnSpc>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7-10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explain some sociological theories/ concepts/evidence in detail and some are clearly applied to the question.</a:t>
                      </a:r>
                    </a:p>
                    <a:p>
                      <a:pPr>
                        <a:lnSpc>
                          <a:spcPct val="115000"/>
                        </a:lnSpc>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8-11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include some well organised and logical arguments. Judgements and conclusions will show some evaluation of the relevant theories/ concepts/evidence .</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369093896"/>
                  </a:ext>
                </a:extLst>
              </a:tr>
            </a:tbl>
          </a:graphicData>
        </a:graphic>
      </p:graphicFrame>
      <p:sp>
        <p:nvSpPr>
          <p:cNvPr id="4" name="TextBox 3">
            <a:extLst>
              <a:ext uri="{FF2B5EF4-FFF2-40B4-BE49-F238E27FC236}">
                <a16:creationId xmlns:a16="http://schemas.microsoft.com/office/drawing/2014/main" id="{A11DD196-BBA1-354A-8A30-86AD03A7DB28}"/>
              </a:ext>
            </a:extLst>
          </p:cNvPr>
          <p:cNvSpPr txBox="1"/>
          <p:nvPr/>
        </p:nvSpPr>
        <p:spPr>
          <a:xfrm>
            <a:off x="533401" y="1314450"/>
            <a:ext cx="3829050" cy="33855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Skills marks for essays Unit 3</a:t>
            </a:r>
          </a:p>
        </p:txBody>
      </p:sp>
    </p:spTree>
    <p:extLst>
      <p:ext uri="{BB962C8B-B14F-4D97-AF65-F5344CB8AC3E}">
        <p14:creationId xmlns:p14="http://schemas.microsoft.com/office/powerpoint/2010/main" val="1922611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F2FEE77-4A2C-4A48-9F8C-CC9E32EDBA8D}"/>
              </a:ext>
            </a:extLst>
          </p:cNvPr>
          <p:cNvGraphicFramePr>
            <a:graphicFrameLocks noGrp="1"/>
          </p:cNvGraphicFramePr>
          <p:nvPr>
            <p:extLst>
              <p:ext uri="{D42A27DB-BD31-4B8C-83A1-F6EECF244321}">
                <p14:modId xmlns:p14="http://schemas.microsoft.com/office/powerpoint/2010/main" val="2073964573"/>
              </p:ext>
            </p:extLst>
          </p:nvPr>
        </p:nvGraphicFramePr>
        <p:xfrm>
          <a:off x="1382502" y="1905000"/>
          <a:ext cx="6408949" cy="4121724"/>
        </p:xfrm>
        <a:graphic>
          <a:graphicData uri="http://schemas.openxmlformats.org/drawingml/2006/table">
            <a:tbl>
              <a:tblPr firstRow="1" firstCol="1" lastRow="1" lastCol="1" bandRow="1" bandCol="1">
                <a:tableStyleId>{5C22544A-7EE6-4342-B048-85BDC9FD1C3A}</a:tableStyleId>
              </a:tblPr>
              <a:tblGrid>
                <a:gridCol w="489489">
                  <a:extLst>
                    <a:ext uri="{9D8B030D-6E8A-4147-A177-3AD203B41FA5}">
                      <a16:colId xmlns:a16="http://schemas.microsoft.com/office/drawing/2014/main" val="552844222"/>
                    </a:ext>
                  </a:extLst>
                </a:gridCol>
                <a:gridCol w="2017632">
                  <a:extLst>
                    <a:ext uri="{9D8B030D-6E8A-4147-A177-3AD203B41FA5}">
                      <a16:colId xmlns:a16="http://schemas.microsoft.com/office/drawing/2014/main" val="1787149743"/>
                    </a:ext>
                  </a:extLst>
                </a:gridCol>
                <a:gridCol w="2094743">
                  <a:extLst>
                    <a:ext uri="{9D8B030D-6E8A-4147-A177-3AD203B41FA5}">
                      <a16:colId xmlns:a16="http://schemas.microsoft.com/office/drawing/2014/main" val="3175752623"/>
                    </a:ext>
                  </a:extLst>
                </a:gridCol>
                <a:gridCol w="1807085">
                  <a:extLst>
                    <a:ext uri="{9D8B030D-6E8A-4147-A177-3AD203B41FA5}">
                      <a16:colId xmlns:a16="http://schemas.microsoft.com/office/drawing/2014/main" val="2976691849"/>
                    </a:ext>
                  </a:extLst>
                </a:gridCol>
              </a:tblGrid>
              <a:tr h="1584044">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2</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solidFill>
                      <a:srgbClr val="0070C0"/>
                    </a:soli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 4-6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show basic knowledge and understanding of sociological theories and/or  concepts and/or evidence relevant to the question. </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 4-6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show a basic ability to select and interpret appropriate sociological theories/concepts/ evidence  and apply it to the question.</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4-7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will include basic arguments. Judgements and conclusions will show basic evaluation of the theories/concepts/ evidence. </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954716755"/>
                  </a:ext>
                </a:extLst>
              </a:tr>
              <a:tr h="1812443">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1</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solidFill>
                      <a:srgbClr val="0070C0"/>
                    </a:solidFill>
                  </a:tcPr>
                </a:tc>
                <a:tc>
                  <a:txBody>
                    <a:bodyPr/>
                    <a:lstStyle/>
                    <a:p>
                      <a:pPr algn="ctr">
                        <a:lnSpc>
                          <a:spcPct val="115000"/>
                        </a:lnSpc>
                        <a:spcAft>
                          <a:spcPts val="0"/>
                        </a:spcAft>
                      </a:pPr>
                      <a:r>
                        <a:rPr lang="en-GB" sz="1200" b="1" dirty="0">
                          <a:solidFill>
                            <a:schemeClr val="tx1"/>
                          </a:solidFill>
                          <a:effectLst/>
                          <a:latin typeface="Arial" panose="020B0604020202020204" pitchFamily="34" charset="0"/>
                          <a:cs typeface="Arial" panose="020B0604020202020204" pitchFamily="34" charset="0"/>
                        </a:rPr>
                        <a:t>1 -3 mark</a:t>
                      </a:r>
                    </a:p>
                    <a:p>
                      <a:pPr>
                        <a:lnSpc>
                          <a:spcPct val="115000"/>
                        </a:lnSpc>
                        <a:spcAft>
                          <a:spcPts val="0"/>
                        </a:spcAft>
                      </a:pPr>
                      <a:r>
                        <a:rPr lang="en-GB" sz="1200" b="1" dirty="0">
                          <a:solidFill>
                            <a:schemeClr val="tx1"/>
                          </a:solidFill>
                          <a:effectLst/>
                          <a:latin typeface="Arial" panose="020B0604020202020204" pitchFamily="34" charset="0"/>
                          <a:cs typeface="Arial" panose="020B0604020202020204" pitchFamily="34" charset="0"/>
                        </a:rPr>
                        <a:t>Answers will show limited knowledge and understanding of sociological theories and/or  concepts and/or evidence relevant to the question. </a:t>
                      </a:r>
                      <a:endParaRPr lang="en-GB"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b="1" dirty="0">
                          <a:solidFill>
                            <a:schemeClr val="tx1"/>
                          </a:solidFill>
                          <a:effectLst/>
                          <a:latin typeface="Arial" panose="020B0604020202020204" pitchFamily="34" charset="0"/>
                          <a:cs typeface="Arial" panose="020B0604020202020204" pitchFamily="34" charset="0"/>
                        </a:rPr>
                        <a:t>1-3 mark</a:t>
                      </a:r>
                    </a:p>
                    <a:p>
                      <a:pPr>
                        <a:lnSpc>
                          <a:spcPct val="115000"/>
                        </a:lnSpc>
                        <a:spcAft>
                          <a:spcPts val="0"/>
                        </a:spcAft>
                      </a:pPr>
                      <a:r>
                        <a:rPr lang="en-GB" sz="1200" b="1" dirty="0">
                          <a:solidFill>
                            <a:schemeClr val="tx1"/>
                          </a:solidFill>
                          <a:effectLst/>
                          <a:latin typeface="Arial" panose="020B0604020202020204" pitchFamily="34" charset="0"/>
                          <a:cs typeface="Arial" panose="020B0604020202020204" pitchFamily="34" charset="0"/>
                        </a:rPr>
                        <a:t>Answers will show a limited ability to select and interpret appropriate sociological theories/concepts/ evidence  and apply it to the question.</a:t>
                      </a:r>
                      <a:endParaRPr lang="en-GB" sz="1200" b="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gn="ct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1-3mark</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Answers demonstrate limited argument. Judgements and conclusions offered will show limited evaluation of the  theories/concepts/ evidence.</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794973865"/>
                  </a:ext>
                </a:extLst>
              </a:tr>
              <a:tr h="527814">
                <a:tc>
                  <a:txBody>
                    <a:bodyPr/>
                    <a:lstStyle/>
                    <a:p>
                      <a:pPr>
                        <a:lnSpc>
                          <a:spcPct val="115000"/>
                        </a:lnSpc>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nchor="ctr">
                    <a:solidFill>
                      <a:srgbClr val="0070C0"/>
                    </a:solidFill>
                  </a:tcPr>
                </a:tc>
                <a:tc>
                  <a:txBody>
                    <a:bodyPr/>
                    <a:lstStyle/>
                    <a:p>
                      <a:pPr>
                        <a:lnSpc>
                          <a:spcPct val="115000"/>
                        </a:lnSpc>
                        <a:spcAft>
                          <a:spcPts val="0"/>
                        </a:spcAft>
                      </a:pPr>
                      <a:r>
                        <a:rPr lang="en-GB" sz="1200">
                          <a:solidFill>
                            <a:schemeClr val="tx1"/>
                          </a:solidFill>
                          <a:effectLst/>
                          <a:latin typeface="Arial" panose="020B0604020202020204" pitchFamily="34" charset="0"/>
                          <a:cs typeface="Arial" panose="020B0604020202020204" pitchFamily="34" charset="0"/>
                        </a:rPr>
                        <a:t>0 marks</a:t>
                      </a:r>
                    </a:p>
                    <a:p>
                      <a:pPr>
                        <a:lnSpc>
                          <a:spcPct val="115000"/>
                        </a:lnSpc>
                        <a:spcAft>
                          <a:spcPts val="0"/>
                        </a:spcAft>
                      </a:pPr>
                      <a:r>
                        <a:rPr lang="en-GB" sz="1200">
                          <a:solidFill>
                            <a:schemeClr val="tx1"/>
                          </a:solidFill>
                          <a:effectLst/>
                          <a:latin typeface="Arial" panose="020B0604020202020204" pitchFamily="34" charset="0"/>
                          <a:cs typeface="Arial" panose="020B0604020202020204" pitchFamily="34" charset="0"/>
                        </a:rPr>
                        <a:t>NRSP</a:t>
                      </a:r>
                      <a:endParaRPr lang="en-GB"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200">
                          <a:solidFill>
                            <a:schemeClr val="tx1"/>
                          </a:solidFill>
                          <a:effectLst/>
                          <a:latin typeface="Arial" panose="020B0604020202020204" pitchFamily="34" charset="0"/>
                          <a:cs typeface="Arial" panose="020B0604020202020204" pitchFamily="34" charset="0"/>
                        </a:rPr>
                        <a:t>0 marks</a:t>
                      </a:r>
                    </a:p>
                    <a:p>
                      <a:pPr>
                        <a:lnSpc>
                          <a:spcPct val="115000"/>
                        </a:lnSpc>
                        <a:spcAft>
                          <a:spcPts val="0"/>
                        </a:spcAft>
                      </a:pPr>
                      <a:r>
                        <a:rPr lang="en-GB" sz="1200">
                          <a:solidFill>
                            <a:schemeClr val="tx1"/>
                          </a:solidFill>
                          <a:effectLst/>
                          <a:latin typeface="Arial" panose="020B0604020202020204" pitchFamily="34" charset="0"/>
                          <a:cs typeface="Arial" panose="020B0604020202020204" pitchFamily="34" charset="0"/>
                        </a:rPr>
                        <a:t>NRSP</a:t>
                      </a:r>
                      <a:endParaRPr lang="en-GB"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27146" marB="27146">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0 marks</a:t>
                      </a:r>
                    </a:p>
                    <a:p>
                      <a:pPr>
                        <a:lnSpc>
                          <a:spcPct val="115000"/>
                        </a:lnSpc>
                        <a:spcAft>
                          <a:spcPts val="0"/>
                        </a:spcAft>
                      </a:pPr>
                      <a:r>
                        <a:rPr lang="en-GB" sz="1200" dirty="0">
                          <a:solidFill>
                            <a:schemeClr val="tx1"/>
                          </a:solidFill>
                          <a:effectLst/>
                          <a:latin typeface="Arial" panose="020B0604020202020204" pitchFamily="34" charset="0"/>
                          <a:cs typeface="Arial" panose="020B0604020202020204" pitchFamily="34" charset="0"/>
                        </a:rPr>
                        <a:t>NRSP</a:t>
                      </a:r>
                      <a:endParaRPr lang="en-GB"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636161835"/>
                  </a:ext>
                </a:extLst>
              </a:tr>
            </a:tbl>
          </a:graphicData>
        </a:graphic>
      </p:graphicFrame>
    </p:spTree>
    <p:extLst>
      <p:ext uri="{BB962C8B-B14F-4D97-AF65-F5344CB8AC3E}">
        <p14:creationId xmlns:p14="http://schemas.microsoft.com/office/powerpoint/2010/main" val="1436074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50BE3B-DCDA-024A-B22B-ADF2FBEE643C}"/>
              </a:ext>
            </a:extLst>
          </p:cNvPr>
          <p:cNvSpPr txBox="1"/>
          <p:nvPr/>
        </p:nvSpPr>
        <p:spPr>
          <a:xfrm>
            <a:off x="1101669" y="2652577"/>
            <a:ext cx="6048672" cy="2862322"/>
          </a:xfrm>
          <a:prstGeom prst="rect">
            <a:avLst/>
          </a:prstGeom>
          <a:noFill/>
        </p:spPr>
        <p:txBody>
          <a:bodyPr wrap="square" rtlCol="0">
            <a:spAutoFit/>
          </a:bodyPr>
          <a:lstStyle/>
          <a:p>
            <a:pPr marL="214313" indent="-214313">
              <a:buFont typeface="Wingdings" panose="05000000000000000000" pitchFamily="2" charset="2"/>
              <a:buChar char="§"/>
            </a:pPr>
            <a:r>
              <a:rPr lang="en-GB" sz="3000" dirty="0">
                <a:latin typeface="Arial" panose="020B0604020202020204" pitchFamily="34" charset="0"/>
                <a:cs typeface="Arial" panose="020B0604020202020204" pitchFamily="34" charset="0"/>
              </a:rPr>
              <a:t>2 hours </a:t>
            </a:r>
          </a:p>
          <a:p>
            <a:pPr marL="214313" indent="-214313">
              <a:buFont typeface="Wingdings" panose="05000000000000000000" pitchFamily="2" charset="2"/>
              <a:buChar char="§"/>
            </a:pPr>
            <a:r>
              <a:rPr lang="en-GB" sz="3000" dirty="0">
                <a:latin typeface="Arial" panose="020B0604020202020204" pitchFamily="34" charset="0"/>
                <a:cs typeface="Arial" panose="020B0604020202020204" pitchFamily="34" charset="0"/>
              </a:rPr>
              <a:t>70 marks </a:t>
            </a:r>
          </a:p>
          <a:p>
            <a:endParaRPr lang="en-GB" sz="3000" dirty="0">
              <a:latin typeface="Arial" panose="020B0604020202020204" pitchFamily="34" charset="0"/>
              <a:cs typeface="Arial" panose="020B0604020202020204" pitchFamily="34" charset="0"/>
            </a:endParaRPr>
          </a:p>
          <a:p>
            <a:pPr marL="214313" indent="-214313">
              <a:buFont typeface="Wingdings" panose="05000000000000000000" pitchFamily="2" charset="2"/>
              <a:buChar char="§"/>
            </a:pPr>
            <a:r>
              <a:rPr lang="en-GB" sz="3000" dirty="0">
                <a:latin typeface="Arial" panose="020B0604020202020204" pitchFamily="34" charset="0"/>
                <a:cs typeface="Arial" panose="020B0604020202020204" pitchFamily="34" charset="0"/>
              </a:rPr>
              <a:t>AO1 = 29 marks</a:t>
            </a:r>
          </a:p>
          <a:p>
            <a:pPr marL="214313" indent="-214313">
              <a:buFont typeface="Wingdings" panose="05000000000000000000" pitchFamily="2" charset="2"/>
              <a:buChar char="§"/>
            </a:pPr>
            <a:r>
              <a:rPr lang="en-GB" sz="3000" dirty="0">
                <a:latin typeface="Arial" panose="020B0604020202020204" pitchFamily="34" charset="0"/>
                <a:cs typeface="Arial" panose="020B0604020202020204" pitchFamily="34" charset="0"/>
              </a:rPr>
              <a:t>AO2 =  27 marks</a:t>
            </a:r>
          </a:p>
          <a:p>
            <a:pPr marL="214313" indent="-214313">
              <a:buFont typeface="Wingdings" panose="05000000000000000000" pitchFamily="2" charset="2"/>
              <a:buChar char="§"/>
            </a:pPr>
            <a:r>
              <a:rPr lang="en-GB" sz="3000" dirty="0">
                <a:latin typeface="Arial" panose="020B0604020202020204" pitchFamily="34" charset="0"/>
                <a:cs typeface="Arial" panose="020B0604020202020204" pitchFamily="34" charset="0"/>
              </a:rPr>
              <a:t>AO3 =  14 marks</a:t>
            </a:r>
          </a:p>
        </p:txBody>
      </p:sp>
      <p:sp>
        <p:nvSpPr>
          <p:cNvPr id="3" name="TextBox 2">
            <a:extLst>
              <a:ext uri="{FF2B5EF4-FFF2-40B4-BE49-F238E27FC236}">
                <a16:creationId xmlns:a16="http://schemas.microsoft.com/office/drawing/2014/main" id="{223B3502-8C45-CB49-BD7E-D16D255CAD19}"/>
              </a:ext>
            </a:extLst>
          </p:cNvPr>
          <p:cNvSpPr txBox="1"/>
          <p:nvPr/>
        </p:nvSpPr>
        <p:spPr>
          <a:xfrm>
            <a:off x="1028700" y="2000250"/>
            <a:ext cx="5867400" cy="46166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Unit 3 </a:t>
            </a:r>
          </a:p>
        </p:txBody>
      </p:sp>
    </p:spTree>
    <p:extLst>
      <p:ext uri="{BB962C8B-B14F-4D97-AF65-F5344CB8AC3E}">
        <p14:creationId xmlns:p14="http://schemas.microsoft.com/office/powerpoint/2010/main" val="35910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0AF3F32-274C-544B-8E4D-D2C857CB27C0}"/>
              </a:ext>
            </a:extLst>
          </p:cNvPr>
          <p:cNvSpPr txBox="1">
            <a:spLocks/>
          </p:cNvSpPr>
          <p:nvPr/>
        </p:nvSpPr>
        <p:spPr>
          <a:xfrm>
            <a:off x="485775" y="1947790"/>
            <a:ext cx="8334375" cy="39324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b="1" dirty="0">
                <a:latin typeface="Arial" panose="020B0604020202020204" pitchFamily="34" charset="0"/>
                <a:ea typeface="Cambria" panose="02040503050406030204" pitchFamily="18" charset="0"/>
                <a:cs typeface="Arial" panose="020B0604020202020204" pitchFamily="34" charset="0"/>
              </a:rPr>
              <a:t>Section A</a:t>
            </a:r>
          </a:p>
          <a:p>
            <a:r>
              <a:rPr lang="en-US" sz="1400" dirty="0">
                <a:latin typeface="Arial" panose="020B0604020202020204" pitchFamily="34" charset="0"/>
                <a:ea typeface="Cambria" panose="02040503050406030204" pitchFamily="18" charset="0"/>
                <a:cs typeface="Arial" panose="020B0604020202020204" pitchFamily="34" charset="0"/>
              </a:rPr>
              <a:t>Compulsory Questions 1a: skills being tested </a:t>
            </a:r>
            <a:r>
              <a:rPr lang="en-US" sz="1400" dirty="0">
                <a:solidFill>
                  <a:srgbClr val="008F00"/>
                </a:solidFill>
                <a:latin typeface="Arial" panose="020B0604020202020204" pitchFamily="34" charset="0"/>
                <a:ea typeface="Cambria" panose="02040503050406030204" pitchFamily="18" charset="0"/>
                <a:cs typeface="Arial" panose="020B0604020202020204" pitchFamily="34" charset="0"/>
              </a:rPr>
              <a:t>AO1 </a:t>
            </a:r>
            <a:r>
              <a:rPr lang="en-US" sz="1400" dirty="0">
                <a:latin typeface="Arial" panose="020B0604020202020204" pitchFamily="34" charset="0"/>
                <a:ea typeface="Cambria" panose="02040503050406030204" pitchFamily="18" charset="0"/>
                <a:cs typeface="Arial" panose="020B0604020202020204" pitchFamily="34" charset="0"/>
              </a:rPr>
              <a:t>[4</a:t>
            </a:r>
            <a:r>
              <a:rPr lang="en-US" sz="1400" dirty="0">
                <a:solidFill>
                  <a:srgbClr val="011893"/>
                </a:solidFill>
                <a:latin typeface="Arial" panose="020B0604020202020204" pitchFamily="34" charset="0"/>
                <a:ea typeface="Cambria" panose="02040503050406030204" pitchFamily="18" charset="0"/>
                <a:cs typeface="Arial" panose="020B0604020202020204" pitchFamily="34" charset="0"/>
              </a:rPr>
              <a:t>] AO2 </a:t>
            </a:r>
            <a:r>
              <a:rPr lang="en-US" sz="1400" dirty="0">
                <a:latin typeface="Arial" panose="020B0604020202020204" pitchFamily="34" charset="0"/>
                <a:ea typeface="Cambria" panose="02040503050406030204" pitchFamily="18" charset="0"/>
                <a:cs typeface="Arial" panose="020B0604020202020204" pitchFamily="34" charset="0"/>
              </a:rPr>
              <a:t>[6]</a:t>
            </a:r>
          </a:p>
          <a:p>
            <a:r>
              <a:rPr lang="en-US" sz="1400" dirty="0">
                <a:latin typeface="Arial" panose="020B0604020202020204" pitchFamily="34" charset="0"/>
                <a:ea typeface="Cambria" panose="02040503050406030204" pitchFamily="18" charset="0"/>
                <a:cs typeface="Arial" panose="020B0604020202020204" pitchFamily="34" charset="0"/>
              </a:rPr>
              <a:t>Time for answering: 15 MINUTES [max]</a:t>
            </a:r>
          </a:p>
          <a:p>
            <a:endParaRPr lang="en-US" sz="1400" dirty="0">
              <a:latin typeface="Arial" panose="020B0604020202020204" pitchFamily="34" charset="0"/>
              <a:ea typeface="Cambria" panose="02040503050406030204" pitchFamily="18" charset="0"/>
              <a:cs typeface="Arial" panose="020B0604020202020204" pitchFamily="34" charset="0"/>
            </a:endParaRPr>
          </a:p>
          <a:p>
            <a:r>
              <a:rPr lang="en-US" sz="1400" dirty="0">
                <a:latin typeface="Arial" panose="020B0604020202020204" pitchFamily="34" charset="0"/>
                <a:ea typeface="Cambria" panose="02040503050406030204" pitchFamily="18" charset="0"/>
                <a:cs typeface="Arial" panose="020B0604020202020204" pitchFamily="34" charset="0"/>
              </a:rPr>
              <a:t>Approach:</a:t>
            </a:r>
          </a:p>
          <a:p>
            <a:r>
              <a:rPr lang="en-US" sz="1400" dirty="0">
                <a:latin typeface="Arial" panose="020B0604020202020204" pitchFamily="34" charset="0"/>
                <a:ea typeface="Cambria" panose="02040503050406030204" pitchFamily="18" charset="0"/>
                <a:cs typeface="Arial" panose="020B0604020202020204" pitchFamily="34" charset="0"/>
              </a:rPr>
              <a:t>Step 1	Read  question 1 and underline key words/commands</a:t>
            </a:r>
          </a:p>
          <a:p>
            <a:r>
              <a:rPr lang="en-US" sz="1400" dirty="0">
                <a:latin typeface="Arial" panose="020B0604020202020204" pitchFamily="34" charset="0"/>
                <a:ea typeface="Cambria" panose="02040503050406030204" pitchFamily="18" charset="0"/>
                <a:cs typeface="Arial" panose="020B0604020202020204" pitchFamily="34" charset="0"/>
              </a:rPr>
              <a:t>Step 2 	Answer the question starting with a simple definition of the term or phrase. Add another 2 	knowledge points [fact] and offer two examples to show understanding. </a:t>
            </a:r>
          </a:p>
          <a:p>
            <a:endParaRPr lang="en-US" sz="1400" dirty="0">
              <a:latin typeface="Arial" panose="020B0604020202020204" pitchFamily="34" charset="0"/>
              <a:ea typeface="Cambria" panose="02040503050406030204" pitchFamily="18" charset="0"/>
              <a:cs typeface="Arial" panose="020B0604020202020204" pitchFamily="34" charset="0"/>
            </a:endParaRPr>
          </a:p>
          <a:p>
            <a:r>
              <a:rPr lang="en-US" sz="1400" dirty="0">
                <a:latin typeface="Arial" panose="020B0604020202020204" pitchFamily="34" charset="0"/>
                <a:ea typeface="Cambria" panose="02040503050406030204" pitchFamily="18" charset="0"/>
                <a:cs typeface="Arial" panose="020B0604020202020204" pitchFamily="34" charset="0"/>
              </a:rPr>
              <a:t>TOP TIP: be aware of the skills marks here: you need to look for understanding and effective application knowledge.</a:t>
            </a:r>
          </a:p>
        </p:txBody>
      </p:sp>
    </p:spTree>
    <p:extLst>
      <p:ext uri="{BB962C8B-B14F-4D97-AF65-F5344CB8AC3E}">
        <p14:creationId xmlns:p14="http://schemas.microsoft.com/office/powerpoint/2010/main" val="266518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1000"/>
                                        <p:tgtEl>
                                          <p:spTgt spid="2">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1000"/>
                                        <p:tgtEl>
                                          <p:spTgt spid="2">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1000"/>
                                        <p:tgtEl>
                                          <p:spTgt spid="2">
                                            <p:txEl>
                                              <p:pRg st="4" end="4"/>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fade">
                                      <p:cBhvr>
                                        <p:cTn id="23" dur="1000"/>
                                        <p:tgtEl>
                                          <p:spTgt spid="2">
                                            <p:txEl>
                                              <p:pRg st="5" end="5"/>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1000"/>
                                        <p:tgtEl>
                                          <p:spTgt spid="2">
                                            <p:txEl>
                                              <p:pRg st="6" end="6"/>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fade">
                                      <p:cBhvr>
                                        <p:cTn id="31" dur="1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F34759E-033D-C044-9975-AF0793FFBE6A}"/>
              </a:ext>
            </a:extLst>
          </p:cNvPr>
          <p:cNvSpPr txBox="1"/>
          <p:nvPr/>
        </p:nvSpPr>
        <p:spPr>
          <a:xfrm>
            <a:off x="590550" y="1779967"/>
            <a:ext cx="8305800" cy="3962623"/>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1ai Explain the meaning of social control     [10]</a:t>
            </a:r>
          </a:p>
          <a:p>
            <a:endParaRPr lang="en-US" sz="1400" b="1"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The command word here is </a:t>
            </a:r>
            <a:r>
              <a:rPr lang="en-US" sz="1400" b="1" dirty="0">
                <a:latin typeface="Arial" panose="020B0604020202020204" pitchFamily="34" charset="0"/>
                <a:cs typeface="Arial" panose="020B0604020202020204" pitchFamily="34" charset="0"/>
              </a:rPr>
              <a:t>explain </a:t>
            </a:r>
            <a:r>
              <a:rPr lang="en-US" sz="1400" dirty="0">
                <a:latin typeface="Arial" panose="020B0604020202020204" pitchFamily="34" charset="0"/>
                <a:cs typeface="Arial" panose="020B0604020202020204" pitchFamily="34" charset="0"/>
              </a:rPr>
              <a:t>so you will need to define the term and offer an explanation.</a:t>
            </a:r>
          </a:p>
          <a:p>
            <a:r>
              <a:rPr lang="en-US" sz="1400" dirty="0">
                <a:latin typeface="Arial" panose="020B0604020202020204" pitchFamily="34" charset="0"/>
                <a:cs typeface="Arial" panose="020B0604020202020204" pitchFamily="34" charset="0"/>
              </a:rPr>
              <a:t>The marks for this question are divided between </a:t>
            </a:r>
            <a:r>
              <a:rPr lang="en-US" sz="1400" dirty="0">
                <a:solidFill>
                  <a:srgbClr val="008F00"/>
                </a:solidFill>
                <a:latin typeface="Arial" panose="020B0604020202020204" pitchFamily="34" charset="0"/>
                <a:cs typeface="Arial" panose="020B0604020202020204" pitchFamily="34" charset="0"/>
              </a:rPr>
              <a:t>AO1</a:t>
            </a:r>
            <a:r>
              <a:rPr lang="en-US" sz="1400" dirty="0">
                <a:latin typeface="Arial" panose="020B0604020202020204" pitchFamily="34" charset="0"/>
                <a:cs typeface="Arial" panose="020B0604020202020204" pitchFamily="34" charset="0"/>
              </a:rPr>
              <a:t> 4 AND </a:t>
            </a:r>
            <a:r>
              <a:rPr lang="en-US" sz="1400" dirty="0">
                <a:solidFill>
                  <a:srgbClr val="0432FF"/>
                </a:solidFill>
                <a:latin typeface="Arial" panose="020B0604020202020204" pitchFamily="34" charset="0"/>
                <a:cs typeface="Arial" panose="020B0604020202020204" pitchFamily="34" charset="0"/>
              </a:rPr>
              <a:t>AO2</a:t>
            </a:r>
            <a:r>
              <a:rPr lang="en-US" sz="1400" dirty="0">
                <a:latin typeface="Arial" panose="020B0604020202020204" pitchFamily="34" charset="0"/>
                <a:cs typeface="Arial" panose="020B0604020202020204" pitchFamily="34" charset="0"/>
              </a:rPr>
              <a:t> 6 which means that the explanation should contain some examples.</a:t>
            </a:r>
          </a:p>
          <a:p>
            <a:r>
              <a:rPr lang="en-US" sz="1400" dirty="0">
                <a:latin typeface="Arial" panose="020B0604020202020204" pitchFamily="34" charset="0"/>
                <a:cs typeface="Arial" panose="020B0604020202020204" pitchFamily="34" charset="0"/>
              </a:rPr>
              <a:t>Look at this answer:</a:t>
            </a:r>
          </a:p>
          <a:p>
            <a:endParaRPr lang="en-US" sz="1400" dirty="0">
              <a:latin typeface="Arial" panose="020B0604020202020204" pitchFamily="34" charset="0"/>
              <a:cs typeface="Arial" panose="020B0604020202020204" pitchFamily="34" charset="0"/>
            </a:endParaRPr>
          </a:p>
          <a:p>
            <a:r>
              <a:rPr lang="en-GB" sz="1400" i="1" dirty="0">
                <a:latin typeface="Arial" panose="020B0604020202020204" pitchFamily="34" charset="0"/>
                <a:cs typeface="Arial" panose="020B0604020202020204" pitchFamily="34" charset="0"/>
              </a:rPr>
              <a:t>Social control is a term used to describe how behaviour is shaped by individuals and groups in society. Functionalists are particularly interested in why people do not commit crime rather than why they do. They focus on social control as the explanation. Functionalists such as Durkheim look at the processes that persuade people to conform to society’s norms and values. Social control can be formal or informal and usually involves the use of positive and negative sanctions, reactions to behaviour. For example, formal control involves the criminal justice system including the police courts and prisons. People can be punished for breaking the rules of society which, if they are formal rules are often laws. Social control is achieved by sanctioning behaviour, either positively, to encourage a repeat of the behaviour or negatively to discourage a repeat. Formal sanctions can include fines or prison sentences, depending on how serious the crime is.</a:t>
            </a:r>
            <a:endParaRPr lang="en-GB" sz="1400" dirty="0">
              <a:latin typeface="Arial" panose="020B0604020202020204" pitchFamily="34" charset="0"/>
              <a:cs typeface="Arial" panose="020B0604020202020204" pitchFamily="34" charset="0"/>
            </a:endParaRPr>
          </a:p>
          <a:p>
            <a:endParaRPr lang="en-US" sz="1350" dirty="0"/>
          </a:p>
        </p:txBody>
      </p:sp>
    </p:spTree>
    <p:extLst>
      <p:ext uri="{BB962C8B-B14F-4D97-AF65-F5344CB8AC3E}">
        <p14:creationId xmlns:p14="http://schemas.microsoft.com/office/powerpoint/2010/main" val="2008885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972117-AFAA-2448-8145-DE481FA17A89}"/>
              </a:ext>
            </a:extLst>
          </p:cNvPr>
          <p:cNvSpPr txBox="1"/>
          <p:nvPr/>
        </p:nvSpPr>
        <p:spPr>
          <a:xfrm>
            <a:off x="1068779" y="1477580"/>
            <a:ext cx="5696964" cy="707886"/>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The answer matches the band 4  descriptors for both skills. It is accurate and detailed</a:t>
            </a:r>
          </a:p>
          <a:p>
            <a:endParaRPr lang="en-US" sz="1200" dirty="0">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E588DEE6-E2DA-F049-9E49-810B95750DC4}"/>
              </a:ext>
            </a:extLst>
          </p:cNvPr>
          <p:cNvGraphicFramePr>
            <a:graphicFrameLocks noGrp="1"/>
          </p:cNvGraphicFramePr>
          <p:nvPr>
            <p:extLst>
              <p:ext uri="{D42A27DB-BD31-4B8C-83A1-F6EECF244321}">
                <p14:modId xmlns:p14="http://schemas.microsoft.com/office/powerpoint/2010/main" val="3918500527"/>
              </p:ext>
            </p:extLst>
          </p:nvPr>
        </p:nvGraphicFramePr>
        <p:xfrm>
          <a:off x="1068779" y="2630849"/>
          <a:ext cx="6465496" cy="891390"/>
        </p:xfrm>
        <a:graphic>
          <a:graphicData uri="http://schemas.openxmlformats.org/drawingml/2006/table">
            <a:tbl>
              <a:tblPr>
                <a:tableStyleId>{5C22544A-7EE6-4342-B048-85BDC9FD1C3A}</a:tableStyleId>
              </a:tblPr>
              <a:tblGrid>
                <a:gridCol w="704289">
                  <a:extLst>
                    <a:ext uri="{9D8B030D-6E8A-4147-A177-3AD203B41FA5}">
                      <a16:colId xmlns:a16="http://schemas.microsoft.com/office/drawing/2014/main" val="3020477844"/>
                    </a:ext>
                  </a:extLst>
                </a:gridCol>
                <a:gridCol w="5761207">
                  <a:extLst>
                    <a:ext uri="{9D8B030D-6E8A-4147-A177-3AD203B41FA5}">
                      <a16:colId xmlns:a16="http://schemas.microsoft.com/office/drawing/2014/main" val="411273621"/>
                    </a:ext>
                  </a:extLst>
                </a:gridCol>
              </a:tblGrid>
              <a:tr h="274320">
                <a:tc>
                  <a:txBody>
                    <a:bodyPr/>
                    <a:lstStyle/>
                    <a:p>
                      <a:pPr>
                        <a:spcBef>
                          <a:spcPts val="1200"/>
                        </a:spcBef>
                        <a:spcAft>
                          <a:spcPts val="0"/>
                        </a:spcAft>
                      </a:pPr>
                      <a:r>
                        <a:rPr lang="en-GB" sz="900" dirty="0">
                          <a:effectLst/>
                          <a:latin typeface="Arial" panose="020B0604020202020204" pitchFamily="34" charset="0"/>
                          <a:cs typeface="Arial" panose="020B0604020202020204" pitchFamily="34" charset="0"/>
                        </a:rPr>
                        <a:t> </a:t>
                      </a:r>
                      <a:r>
                        <a:rPr lang="en-GB" sz="1200" dirty="0">
                          <a:effectLst/>
                          <a:latin typeface="Arial" panose="020B0604020202020204" pitchFamily="34" charset="0"/>
                          <a:cs typeface="Arial" panose="020B0604020202020204" pitchFamily="34" charset="0"/>
                        </a:rPr>
                        <a:t>AO1 Mark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tc>
                  <a:txBody>
                    <a:bodyPr/>
                    <a:lstStyle/>
                    <a:p>
                      <a:pPr>
                        <a:spcBef>
                          <a:spcPts val="1200"/>
                        </a:spcBef>
                        <a:spcAft>
                          <a:spcPts val="0"/>
                        </a:spcAft>
                      </a:pPr>
                      <a:r>
                        <a:rPr lang="en-GB" sz="900" dirty="0">
                          <a:effectLst/>
                          <a:latin typeface="Arial" panose="020B0604020202020204" pitchFamily="34" charset="0"/>
                          <a:cs typeface="Arial" panose="020B0604020202020204" pitchFamily="34" charset="0"/>
                        </a:rPr>
                        <a:t> </a:t>
                      </a:r>
                      <a:endParaRPr lang="en-GB" sz="9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extLst>
                  <a:ext uri="{0D108BD9-81ED-4DB2-BD59-A6C34878D82A}">
                    <a16:rowId xmlns:a16="http://schemas.microsoft.com/office/drawing/2014/main" val="2393480225"/>
                  </a:ext>
                </a:extLst>
              </a:tr>
              <a:tr h="525630">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Detailed, accurate and relevant points are made. One of these must be a </a:t>
                      </a:r>
                      <a:r>
                        <a:rPr lang="en-GB" sz="1200" b="1" dirty="0">
                          <a:effectLst/>
                          <a:latin typeface="Arial" panose="020B0604020202020204" pitchFamily="34" charset="0"/>
                          <a:cs typeface="Arial" panose="020B0604020202020204" pitchFamily="34" charset="0"/>
                        </a:rPr>
                        <a:t>clear definition.</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extLst>
                  <a:ext uri="{0D108BD9-81ED-4DB2-BD59-A6C34878D82A}">
                    <a16:rowId xmlns:a16="http://schemas.microsoft.com/office/drawing/2014/main" val="1561081222"/>
                  </a:ext>
                </a:extLst>
              </a:tr>
            </a:tbl>
          </a:graphicData>
        </a:graphic>
      </p:graphicFrame>
      <p:graphicFrame>
        <p:nvGraphicFramePr>
          <p:cNvPr id="5" name="Table 4">
            <a:extLst>
              <a:ext uri="{FF2B5EF4-FFF2-40B4-BE49-F238E27FC236}">
                <a16:creationId xmlns:a16="http://schemas.microsoft.com/office/drawing/2014/main" id="{61F6D406-2F45-AB45-B9BB-69305FAE1C19}"/>
              </a:ext>
            </a:extLst>
          </p:cNvPr>
          <p:cNvGraphicFramePr>
            <a:graphicFrameLocks noGrp="1"/>
          </p:cNvGraphicFramePr>
          <p:nvPr>
            <p:extLst>
              <p:ext uri="{D42A27DB-BD31-4B8C-83A1-F6EECF244321}">
                <p14:modId xmlns:p14="http://schemas.microsoft.com/office/powerpoint/2010/main" val="1467883607"/>
              </p:ext>
            </p:extLst>
          </p:nvPr>
        </p:nvGraphicFramePr>
        <p:xfrm>
          <a:off x="1092101" y="3705119"/>
          <a:ext cx="6465495" cy="853440"/>
        </p:xfrm>
        <a:graphic>
          <a:graphicData uri="http://schemas.openxmlformats.org/drawingml/2006/table">
            <a:tbl>
              <a:tblPr>
                <a:tableStyleId>{5C22544A-7EE6-4342-B048-85BDC9FD1C3A}</a:tableStyleId>
              </a:tblPr>
              <a:tblGrid>
                <a:gridCol w="840996">
                  <a:extLst>
                    <a:ext uri="{9D8B030D-6E8A-4147-A177-3AD203B41FA5}">
                      <a16:colId xmlns:a16="http://schemas.microsoft.com/office/drawing/2014/main" val="90215966"/>
                    </a:ext>
                  </a:extLst>
                </a:gridCol>
                <a:gridCol w="5624499">
                  <a:extLst>
                    <a:ext uri="{9D8B030D-6E8A-4147-A177-3AD203B41FA5}">
                      <a16:colId xmlns:a16="http://schemas.microsoft.com/office/drawing/2014/main" val="2792493017"/>
                    </a:ext>
                  </a:extLst>
                </a:gridCol>
              </a:tblGrid>
              <a:tr h="640080">
                <a:tc>
                  <a:txBody>
                    <a:bodyPr/>
                    <a:lstStyle/>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AO2</a:t>
                      </a:r>
                    </a:p>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Mark</a:t>
                      </a:r>
                    </a:p>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5-6</a:t>
                      </a:r>
                    </a:p>
                  </a:txBody>
                  <a:tcPr marL="51435" marR="51435" marT="0" marB="0">
                    <a:solidFill>
                      <a:schemeClr val="accent1">
                        <a:lumMod val="60000"/>
                        <a:lumOff val="40000"/>
                      </a:schemeClr>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Detailed and accurate </a:t>
                      </a:r>
                      <a:r>
                        <a:rPr lang="en-GB" sz="1200" b="1" dirty="0">
                          <a:effectLst/>
                          <a:latin typeface="Arial" panose="020B0604020202020204" pitchFamily="34" charset="0"/>
                          <a:cs typeface="Arial" panose="020B0604020202020204" pitchFamily="34" charset="0"/>
                        </a:rPr>
                        <a:t>explanations and examples </a:t>
                      </a:r>
                      <a:r>
                        <a:rPr lang="en-GB" sz="1200" dirty="0">
                          <a:effectLst/>
                          <a:latin typeface="Arial" panose="020B0604020202020204" pitchFamily="34" charset="0"/>
                          <a:cs typeface="Arial" panose="020B0604020202020204" pitchFamily="34" charset="0"/>
                        </a:rPr>
                        <a:t>linked to the points made which show understanding.  Knowledge and examples are applied appropriately to the focus of the question.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extLst>
                  <a:ext uri="{0D108BD9-81ED-4DB2-BD59-A6C34878D82A}">
                    <a16:rowId xmlns:a16="http://schemas.microsoft.com/office/drawing/2014/main" val="4285696414"/>
                  </a:ext>
                </a:extLst>
              </a:tr>
            </a:tbl>
          </a:graphicData>
        </a:graphic>
      </p:graphicFrame>
    </p:spTree>
    <p:extLst>
      <p:ext uri="{BB962C8B-B14F-4D97-AF65-F5344CB8AC3E}">
        <p14:creationId xmlns:p14="http://schemas.microsoft.com/office/powerpoint/2010/main" val="3093622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C0FD2D-FEE9-164F-A88A-6B327B787221}"/>
              </a:ext>
            </a:extLst>
          </p:cNvPr>
          <p:cNvSpPr txBox="1"/>
          <p:nvPr/>
        </p:nvSpPr>
        <p:spPr>
          <a:xfrm>
            <a:off x="614212" y="1410431"/>
            <a:ext cx="6197139"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Question 1aii/2aii/3aii/4aii mark scheme </a:t>
            </a:r>
          </a:p>
        </p:txBody>
      </p:sp>
      <p:graphicFrame>
        <p:nvGraphicFramePr>
          <p:cNvPr id="4" name="Table 3">
            <a:extLst>
              <a:ext uri="{FF2B5EF4-FFF2-40B4-BE49-F238E27FC236}">
                <a16:creationId xmlns:a16="http://schemas.microsoft.com/office/drawing/2014/main" id="{90899663-558E-A94A-9A3A-434CCF737F24}"/>
              </a:ext>
            </a:extLst>
          </p:cNvPr>
          <p:cNvGraphicFramePr>
            <a:graphicFrameLocks noGrp="1"/>
          </p:cNvGraphicFramePr>
          <p:nvPr>
            <p:extLst>
              <p:ext uri="{D42A27DB-BD31-4B8C-83A1-F6EECF244321}">
                <p14:modId xmlns:p14="http://schemas.microsoft.com/office/powerpoint/2010/main" val="1325639130"/>
              </p:ext>
            </p:extLst>
          </p:nvPr>
        </p:nvGraphicFramePr>
        <p:xfrm>
          <a:off x="614212" y="1964176"/>
          <a:ext cx="7786838" cy="2066662"/>
        </p:xfrm>
        <a:graphic>
          <a:graphicData uri="http://schemas.openxmlformats.org/drawingml/2006/table">
            <a:tbl>
              <a:tblPr>
                <a:tableStyleId>{5C22544A-7EE6-4342-B048-85BDC9FD1C3A}</a:tableStyleId>
              </a:tblPr>
              <a:tblGrid>
                <a:gridCol w="611119">
                  <a:extLst>
                    <a:ext uri="{9D8B030D-6E8A-4147-A177-3AD203B41FA5}">
                      <a16:colId xmlns:a16="http://schemas.microsoft.com/office/drawing/2014/main" val="4190692466"/>
                    </a:ext>
                  </a:extLst>
                </a:gridCol>
                <a:gridCol w="7175719">
                  <a:extLst>
                    <a:ext uri="{9D8B030D-6E8A-4147-A177-3AD203B41FA5}">
                      <a16:colId xmlns:a16="http://schemas.microsoft.com/office/drawing/2014/main" val="824322196"/>
                    </a:ext>
                  </a:extLst>
                </a:gridCol>
              </a:tblGrid>
              <a:tr h="616629">
                <a:tc>
                  <a:txBody>
                    <a:bodyPr/>
                    <a:lstStyle/>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AO1</a:t>
                      </a:r>
                    </a:p>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10-12</a:t>
                      </a:r>
                    </a:p>
                  </a:txBody>
                  <a:tcPr marL="51435" marR="51435" marT="0" marB="0">
                    <a:solidFill>
                      <a:srgbClr val="92D050"/>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The answer demonstrates </a:t>
                      </a:r>
                      <a:r>
                        <a:rPr lang="en-GB" sz="1200" u="sng" dirty="0">
                          <a:effectLst/>
                          <a:latin typeface="Arial" panose="020B0604020202020204" pitchFamily="34" charset="0"/>
                          <a:cs typeface="Arial" panose="020B0604020202020204" pitchFamily="34" charset="0"/>
                        </a:rPr>
                        <a:t>detailed </a:t>
                      </a:r>
                      <a:r>
                        <a:rPr lang="en-GB" sz="1200" dirty="0">
                          <a:effectLst/>
                          <a:latin typeface="Arial" panose="020B0604020202020204" pitchFamily="34" charset="0"/>
                          <a:cs typeface="Arial" panose="020B0604020202020204" pitchFamily="34" charset="0"/>
                        </a:rPr>
                        <a:t>and </a:t>
                      </a:r>
                      <a:r>
                        <a:rPr lang="en-GB" sz="1200" u="sng" dirty="0">
                          <a:effectLst/>
                          <a:latin typeface="Arial" panose="020B0604020202020204" pitchFamily="34" charset="0"/>
                          <a:cs typeface="Arial" panose="020B0604020202020204" pitchFamily="34" charset="0"/>
                        </a:rPr>
                        <a:t>wide ranging</a:t>
                      </a:r>
                      <a:r>
                        <a:rPr lang="en-GB" sz="1200" dirty="0">
                          <a:effectLst/>
                          <a:latin typeface="Arial" panose="020B0604020202020204" pitchFamily="34" charset="0"/>
                          <a:cs typeface="Arial" panose="020B0604020202020204" pitchFamily="34" charset="0"/>
                        </a:rPr>
                        <a:t> knowledge and understanding of the reasons/explanations. There will be sociological language. There will be evidence and examples. There will be a clear focus on the question.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extLst>
                  <a:ext uri="{0D108BD9-81ED-4DB2-BD59-A6C34878D82A}">
                    <a16:rowId xmlns:a16="http://schemas.microsoft.com/office/drawing/2014/main" val="3881308488"/>
                  </a:ext>
                </a:extLst>
              </a:tr>
              <a:tr h="616629">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7-9</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The answer demonstrates </a:t>
                      </a:r>
                      <a:r>
                        <a:rPr lang="en-GB" sz="1200" u="sng" dirty="0">
                          <a:effectLst/>
                          <a:latin typeface="Arial" panose="020B0604020202020204" pitchFamily="34" charset="0"/>
                          <a:cs typeface="Arial" panose="020B0604020202020204" pitchFamily="34" charset="0"/>
                        </a:rPr>
                        <a:t>some </a:t>
                      </a:r>
                      <a:r>
                        <a:rPr lang="en-GB" sz="1200" dirty="0">
                          <a:effectLst/>
                          <a:latin typeface="Arial" panose="020B0604020202020204" pitchFamily="34" charset="0"/>
                          <a:cs typeface="Arial" panose="020B0604020202020204" pitchFamily="34" charset="0"/>
                        </a:rPr>
                        <a:t>knowledge and understanding of a smaller range of evidence, concepts and reasons but these may not be fully explained. Answers at the bottom of the band are less well focused on the question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extLst>
                  <a:ext uri="{0D108BD9-81ED-4DB2-BD59-A6C34878D82A}">
                    <a16:rowId xmlns:a16="http://schemas.microsoft.com/office/drawing/2014/main" val="339565111"/>
                  </a:ext>
                </a:extLst>
              </a:tr>
              <a:tr h="467644">
                <a:tc>
                  <a:txBody>
                    <a:bodyPr/>
                    <a:lstStyle/>
                    <a:p>
                      <a:pPr>
                        <a:spcBef>
                          <a:spcPts val="1200"/>
                        </a:spcBef>
                        <a:spcAft>
                          <a:spcPts val="0"/>
                        </a:spcAft>
                      </a:pPr>
                      <a:r>
                        <a:rPr lang="en-GB" sz="1200">
                          <a:effectLst/>
                          <a:latin typeface="Arial" panose="020B0604020202020204" pitchFamily="34" charset="0"/>
                          <a:cs typeface="Arial" panose="020B0604020202020204" pitchFamily="34" charset="0"/>
                        </a:rPr>
                        <a:t>4-6</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A </a:t>
                      </a:r>
                      <a:r>
                        <a:rPr lang="en-GB" sz="1200" u="sng" dirty="0">
                          <a:effectLst/>
                          <a:latin typeface="Arial" panose="020B0604020202020204" pitchFamily="34" charset="0"/>
                          <a:cs typeface="Arial" panose="020B0604020202020204" pitchFamily="34" charset="0"/>
                        </a:rPr>
                        <a:t>basic</a:t>
                      </a:r>
                      <a:r>
                        <a:rPr lang="en-GB" sz="1200" dirty="0">
                          <a:effectLst/>
                          <a:latin typeface="Arial" panose="020B0604020202020204" pitchFamily="34" charset="0"/>
                          <a:cs typeface="Arial" panose="020B0604020202020204" pitchFamily="34" charset="0"/>
                        </a:rPr>
                        <a:t> knowledge and understanding of the reasons is evident; the answer is vague in terms of reference to sociological ideas. ( superficial)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extLst>
                  <a:ext uri="{0D108BD9-81ED-4DB2-BD59-A6C34878D82A}">
                    <a16:rowId xmlns:a16="http://schemas.microsoft.com/office/drawing/2014/main" val="647378167"/>
                  </a:ext>
                </a:extLst>
              </a:tr>
              <a:tr h="233823">
                <a:tc>
                  <a:txBody>
                    <a:bodyPr/>
                    <a:lstStyle/>
                    <a:p>
                      <a:pPr>
                        <a:spcBef>
                          <a:spcPts val="1200"/>
                        </a:spcBef>
                        <a:spcAft>
                          <a:spcPts val="0"/>
                        </a:spcAft>
                      </a:pPr>
                      <a:r>
                        <a:rPr lang="en-GB" sz="1200">
                          <a:effectLst/>
                          <a:latin typeface="Arial" panose="020B0604020202020204" pitchFamily="34" charset="0"/>
                          <a:cs typeface="Arial" panose="020B0604020202020204" pitchFamily="34" charset="0"/>
                        </a:rPr>
                        <a:t>1-3</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tc>
                  <a:txBody>
                    <a:bodyPr/>
                    <a:lstStyle/>
                    <a:p>
                      <a:pPr>
                        <a:spcBef>
                          <a:spcPts val="1200"/>
                        </a:spcBef>
                        <a:spcAft>
                          <a:spcPts val="0"/>
                        </a:spcAft>
                      </a:pPr>
                      <a:r>
                        <a:rPr lang="en-GB" sz="1200" u="sng" dirty="0">
                          <a:effectLst/>
                          <a:latin typeface="Arial" panose="020B0604020202020204" pitchFamily="34" charset="0"/>
                          <a:cs typeface="Arial" panose="020B0604020202020204" pitchFamily="34" charset="0"/>
                        </a:rPr>
                        <a:t>Limited</a:t>
                      </a:r>
                      <a:r>
                        <a:rPr lang="en-GB" sz="1200" dirty="0">
                          <a:effectLst/>
                          <a:latin typeface="Arial" panose="020B0604020202020204" pitchFamily="34" charset="0"/>
                          <a:cs typeface="Arial" panose="020B0604020202020204" pitchFamily="34" charset="0"/>
                        </a:rPr>
                        <a:t> understanding, often irrelevant and lacking depth (very superficial). Very little accurate knowledge.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rgbClr val="92D050"/>
                    </a:solidFill>
                  </a:tcPr>
                </a:tc>
                <a:extLst>
                  <a:ext uri="{0D108BD9-81ED-4DB2-BD59-A6C34878D82A}">
                    <a16:rowId xmlns:a16="http://schemas.microsoft.com/office/drawing/2014/main" val="3686553533"/>
                  </a:ext>
                </a:extLst>
              </a:tr>
            </a:tbl>
          </a:graphicData>
        </a:graphic>
      </p:graphicFrame>
      <p:graphicFrame>
        <p:nvGraphicFramePr>
          <p:cNvPr id="5" name="Table 4">
            <a:extLst>
              <a:ext uri="{FF2B5EF4-FFF2-40B4-BE49-F238E27FC236}">
                <a16:creationId xmlns:a16="http://schemas.microsoft.com/office/drawing/2014/main" id="{841BAD2F-CA2C-B64D-891E-1B09DBA6C8C1}"/>
              </a:ext>
            </a:extLst>
          </p:cNvPr>
          <p:cNvGraphicFramePr>
            <a:graphicFrameLocks noGrp="1"/>
          </p:cNvGraphicFramePr>
          <p:nvPr>
            <p:extLst>
              <p:ext uri="{D42A27DB-BD31-4B8C-83A1-F6EECF244321}">
                <p14:modId xmlns:p14="http://schemas.microsoft.com/office/powerpoint/2010/main" val="3223791209"/>
              </p:ext>
            </p:extLst>
          </p:nvPr>
        </p:nvGraphicFramePr>
        <p:xfrm>
          <a:off x="614213" y="4307332"/>
          <a:ext cx="7786838" cy="1938347"/>
        </p:xfrm>
        <a:graphic>
          <a:graphicData uri="http://schemas.openxmlformats.org/drawingml/2006/table">
            <a:tbl>
              <a:tblPr>
                <a:tableStyleId>{5C22544A-7EE6-4342-B048-85BDC9FD1C3A}</a:tableStyleId>
              </a:tblPr>
              <a:tblGrid>
                <a:gridCol w="683783">
                  <a:extLst>
                    <a:ext uri="{9D8B030D-6E8A-4147-A177-3AD203B41FA5}">
                      <a16:colId xmlns:a16="http://schemas.microsoft.com/office/drawing/2014/main" val="2792370292"/>
                    </a:ext>
                  </a:extLst>
                </a:gridCol>
                <a:gridCol w="7103055">
                  <a:extLst>
                    <a:ext uri="{9D8B030D-6E8A-4147-A177-3AD203B41FA5}">
                      <a16:colId xmlns:a16="http://schemas.microsoft.com/office/drawing/2014/main" val="3368364336"/>
                    </a:ext>
                  </a:extLst>
                </a:gridCol>
              </a:tblGrid>
              <a:tr h="609566">
                <a:tc>
                  <a:txBody>
                    <a:bodyPr/>
                    <a:lstStyle/>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AO2</a:t>
                      </a:r>
                    </a:p>
                    <a:p>
                      <a:pPr>
                        <a:spcBef>
                          <a:spcPts val="1200"/>
                        </a:spcBef>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7-8</a:t>
                      </a:r>
                    </a:p>
                  </a:txBody>
                  <a:tcPr marL="51435" marR="51435" marT="0" marB="0">
                    <a:solidFill>
                      <a:schemeClr val="accent1">
                        <a:lumMod val="60000"/>
                        <a:lumOff val="40000"/>
                      </a:schemeClr>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There is </a:t>
                      </a:r>
                      <a:r>
                        <a:rPr lang="en-GB" sz="1200" u="sng" dirty="0">
                          <a:effectLst/>
                          <a:latin typeface="Arial" panose="020B0604020202020204" pitchFamily="34" charset="0"/>
                          <a:cs typeface="Arial" panose="020B0604020202020204" pitchFamily="34" charset="0"/>
                        </a:rPr>
                        <a:t>detailed </a:t>
                      </a:r>
                      <a:r>
                        <a:rPr lang="en-GB" sz="1200" dirty="0">
                          <a:effectLst/>
                          <a:latin typeface="Arial" panose="020B0604020202020204" pitchFamily="34" charset="0"/>
                          <a:cs typeface="Arial" panose="020B0604020202020204" pitchFamily="34" charset="0"/>
                        </a:rPr>
                        <a:t>and </a:t>
                      </a:r>
                      <a:r>
                        <a:rPr lang="en-GB" sz="1200" u="sng" dirty="0">
                          <a:effectLst/>
                          <a:latin typeface="Arial" panose="020B0604020202020204" pitchFamily="34" charset="0"/>
                          <a:cs typeface="Arial" panose="020B0604020202020204" pitchFamily="34" charset="0"/>
                        </a:rPr>
                        <a:t>wide ranging</a:t>
                      </a:r>
                      <a:r>
                        <a:rPr lang="en-GB" sz="1200" dirty="0">
                          <a:effectLst/>
                          <a:latin typeface="Arial" panose="020B0604020202020204" pitchFamily="34" charset="0"/>
                          <a:cs typeface="Arial" panose="020B0604020202020204" pitchFamily="34" charset="0"/>
                        </a:rPr>
                        <a:t> knowledge and understanding of the reasons. There will be sociological language. There will be evidence and examples which will be explained and used to show detailed understanding. There will be a clear focus on the question.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extLst>
                  <a:ext uri="{0D108BD9-81ED-4DB2-BD59-A6C34878D82A}">
                    <a16:rowId xmlns:a16="http://schemas.microsoft.com/office/drawing/2014/main" val="215001439"/>
                  </a:ext>
                </a:extLst>
              </a:tr>
              <a:tr h="512145">
                <a:tc>
                  <a:txBody>
                    <a:bodyPr/>
                    <a:lstStyle/>
                    <a:p>
                      <a:pPr>
                        <a:spcBef>
                          <a:spcPts val="1200"/>
                        </a:spcBef>
                        <a:spcAft>
                          <a:spcPts val="0"/>
                        </a:spcAft>
                      </a:pPr>
                      <a:r>
                        <a:rPr lang="en-GB" sz="1200">
                          <a:effectLst/>
                          <a:latin typeface="Arial" panose="020B0604020202020204" pitchFamily="34" charset="0"/>
                          <a:cs typeface="Arial" panose="020B0604020202020204" pitchFamily="34" charset="0"/>
                        </a:rPr>
                        <a:t>5-6</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There is </a:t>
                      </a:r>
                      <a:r>
                        <a:rPr lang="en-GB" sz="1200" u="sng" dirty="0">
                          <a:effectLst/>
                          <a:latin typeface="Arial" panose="020B0604020202020204" pitchFamily="34" charset="0"/>
                          <a:cs typeface="Arial" panose="020B0604020202020204" pitchFamily="34" charset="0"/>
                        </a:rPr>
                        <a:t>some</a:t>
                      </a:r>
                      <a:r>
                        <a:rPr lang="en-GB" sz="1200" dirty="0">
                          <a:effectLst/>
                          <a:latin typeface="Arial" panose="020B0604020202020204" pitchFamily="34" charset="0"/>
                          <a:cs typeface="Arial" panose="020B0604020202020204" pitchFamily="34" charset="0"/>
                        </a:rPr>
                        <a:t> knowledge and understanding of a smaller range of points which may not be fully explained. Answers at the bottom of the band are less well focused on the question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extLst>
                  <a:ext uri="{0D108BD9-81ED-4DB2-BD59-A6C34878D82A}">
                    <a16:rowId xmlns:a16="http://schemas.microsoft.com/office/drawing/2014/main" val="194917104"/>
                  </a:ext>
                </a:extLst>
              </a:tr>
              <a:tr h="408318">
                <a:tc>
                  <a:txBody>
                    <a:bodyPr/>
                    <a:lstStyle/>
                    <a:p>
                      <a:pPr>
                        <a:spcBef>
                          <a:spcPts val="1200"/>
                        </a:spcBef>
                        <a:spcAft>
                          <a:spcPts val="0"/>
                        </a:spcAft>
                      </a:pPr>
                      <a:r>
                        <a:rPr lang="en-GB" sz="1200">
                          <a:effectLst/>
                          <a:latin typeface="Arial" panose="020B0604020202020204" pitchFamily="34" charset="0"/>
                          <a:cs typeface="Arial" panose="020B0604020202020204" pitchFamily="34" charset="0"/>
                        </a:rPr>
                        <a:t>3-4</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tc>
                  <a:txBody>
                    <a:bodyPr/>
                    <a:lstStyle/>
                    <a:p>
                      <a:pPr>
                        <a:spcBef>
                          <a:spcPts val="1200"/>
                        </a:spcBef>
                        <a:spcAft>
                          <a:spcPts val="0"/>
                        </a:spcAft>
                      </a:pPr>
                      <a:r>
                        <a:rPr lang="en-GB" sz="1200" dirty="0">
                          <a:effectLst/>
                          <a:latin typeface="Arial" panose="020B0604020202020204" pitchFamily="34" charset="0"/>
                          <a:cs typeface="Arial" panose="020B0604020202020204" pitchFamily="34" charset="0"/>
                        </a:rPr>
                        <a:t>A </a:t>
                      </a:r>
                      <a:r>
                        <a:rPr lang="en-GB" sz="1200" u="sng" dirty="0">
                          <a:effectLst/>
                          <a:latin typeface="Arial" panose="020B0604020202020204" pitchFamily="34" charset="0"/>
                          <a:cs typeface="Arial" panose="020B0604020202020204" pitchFamily="34" charset="0"/>
                        </a:rPr>
                        <a:t>basic</a:t>
                      </a:r>
                      <a:r>
                        <a:rPr lang="en-GB" sz="1200" dirty="0">
                          <a:effectLst/>
                          <a:latin typeface="Arial" panose="020B0604020202020204" pitchFamily="34" charset="0"/>
                          <a:cs typeface="Arial" panose="020B0604020202020204" pitchFamily="34" charset="0"/>
                        </a:rPr>
                        <a:t> knowledge and understanding  is evident; the answer is vague in terms of reference to sociological ideas and examples. ( superficial)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extLst>
                  <a:ext uri="{0D108BD9-81ED-4DB2-BD59-A6C34878D82A}">
                    <a16:rowId xmlns:a16="http://schemas.microsoft.com/office/drawing/2014/main" val="2182619619"/>
                  </a:ext>
                </a:extLst>
              </a:tr>
              <a:tr h="408318">
                <a:tc>
                  <a:txBody>
                    <a:bodyPr/>
                    <a:lstStyle/>
                    <a:p>
                      <a:pPr>
                        <a:spcBef>
                          <a:spcPts val="1200"/>
                        </a:spcBef>
                        <a:spcAft>
                          <a:spcPts val="0"/>
                        </a:spcAft>
                      </a:pPr>
                      <a:r>
                        <a:rPr lang="en-GB" sz="1200">
                          <a:effectLst/>
                          <a:latin typeface="Arial" panose="020B0604020202020204" pitchFamily="34" charset="0"/>
                          <a:cs typeface="Arial" panose="020B0604020202020204" pitchFamily="34" charset="0"/>
                        </a:rPr>
                        <a:t>1-2</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tc>
                  <a:txBody>
                    <a:bodyPr/>
                    <a:lstStyle/>
                    <a:p>
                      <a:pPr>
                        <a:spcBef>
                          <a:spcPts val="1200"/>
                        </a:spcBef>
                        <a:spcAft>
                          <a:spcPts val="0"/>
                        </a:spcAft>
                      </a:pPr>
                      <a:r>
                        <a:rPr lang="en-GB" sz="1200" u="sng" dirty="0">
                          <a:effectLst/>
                          <a:latin typeface="Arial" panose="020B0604020202020204" pitchFamily="34" charset="0"/>
                          <a:cs typeface="Arial" panose="020B0604020202020204" pitchFamily="34" charset="0"/>
                        </a:rPr>
                        <a:t>Limited</a:t>
                      </a:r>
                      <a:r>
                        <a:rPr lang="en-GB" sz="1200" dirty="0">
                          <a:effectLst/>
                          <a:latin typeface="Arial" panose="020B0604020202020204" pitchFamily="34" charset="0"/>
                          <a:cs typeface="Arial" panose="020B0604020202020204" pitchFamily="34" charset="0"/>
                        </a:rPr>
                        <a:t> understanding, often irrelevant and lacking depth (very superficial). Very little evidence or examples.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51435" marR="51435" marT="0" marB="0">
                    <a:solidFill>
                      <a:schemeClr val="accent1">
                        <a:lumMod val="60000"/>
                        <a:lumOff val="40000"/>
                      </a:schemeClr>
                    </a:solidFill>
                  </a:tcPr>
                </a:tc>
                <a:extLst>
                  <a:ext uri="{0D108BD9-81ED-4DB2-BD59-A6C34878D82A}">
                    <a16:rowId xmlns:a16="http://schemas.microsoft.com/office/drawing/2014/main" val="315937067"/>
                  </a:ext>
                </a:extLst>
              </a:tr>
            </a:tbl>
          </a:graphicData>
        </a:graphic>
      </p:graphicFrame>
    </p:spTree>
    <p:extLst>
      <p:ext uri="{BB962C8B-B14F-4D97-AF65-F5344CB8AC3E}">
        <p14:creationId xmlns:p14="http://schemas.microsoft.com/office/powerpoint/2010/main" val="1190766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63A5F1-8027-1047-93D3-9067E63B7AB7}"/>
              </a:ext>
            </a:extLst>
          </p:cNvPr>
          <p:cNvSpPr txBox="1"/>
          <p:nvPr/>
        </p:nvSpPr>
        <p:spPr>
          <a:xfrm>
            <a:off x="427512" y="1311976"/>
            <a:ext cx="4482498" cy="415498"/>
          </a:xfrm>
          <a:prstGeom prst="rect">
            <a:avLst/>
          </a:prstGeom>
          <a:noFill/>
        </p:spPr>
        <p:txBody>
          <a:bodyPr wrap="square" rtlCol="0">
            <a:spAutoFit/>
          </a:bodyPr>
          <a:lstStyle/>
          <a:p>
            <a:r>
              <a:rPr lang="en-GB" sz="2100" dirty="0">
                <a:latin typeface="Arial" panose="020B0604020202020204" pitchFamily="34" charset="0"/>
                <a:cs typeface="Arial" panose="020B0604020202020204" pitchFamily="34" charset="0"/>
              </a:rPr>
              <a:t>Question 1aii/2aii</a:t>
            </a:r>
          </a:p>
        </p:txBody>
      </p:sp>
      <p:sp>
        <p:nvSpPr>
          <p:cNvPr id="3" name="TextBox 2">
            <a:extLst>
              <a:ext uri="{FF2B5EF4-FFF2-40B4-BE49-F238E27FC236}">
                <a16:creationId xmlns:a16="http://schemas.microsoft.com/office/drawing/2014/main" id="{28696582-84E4-294A-B599-3CF79EA50066}"/>
              </a:ext>
            </a:extLst>
          </p:cNvPr>
          <p:cNvSpPr txBox="1"/>
          <p:nvPr/>
        </p:nvSpPr>
        <p:spPr>
          <a:xfrm>
            <a:off x="185737" y="1727474"/>
            <a:ext cx="8772525" cy="5251438"/>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Using sociological evidence and examples, explain the influence of the media on crime and deviance [20]</a:t>
            </a:r>
          </a:p>
          <a:p>
            <a:r>
              <a:rPr lang="en-GB" sz="135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Tabloid newspapers and sensational reporting on television and other media can heighten people's sensitivities and help shape their ideas. Not surprisingly some sociologists have called the media a 'window on the world' but if it exaggerates and distorts then it is not reflecting reality.  </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Lesley Wilkins' ideas of deviancy amplification were developed by Stan Cohen (1970) through his study of mods and rockers in the 1960s. Through his in-depth study of the conflict between these two youth groups Cohen showed how the media developed a typically exaggerated response and how through the process of deviancy amplification the media (along with the agents of control) encouraged and increased the very behaviour they were condemning.</a:t>
            </a:r>
          </a:p>
          <a:p>
            <a:r>
              <a:rPr lang="en-GB" sz="1100" dirty="0">
                <a:latin typeface="Arial" panose="020B0604020202020204" pitchFamily="34" charset="0"/>
                <a:cs typeface="Arial" panose="020B0604020202020204" pitchFamily="34" charset="0"/>
              </a:rPr>
              <a:t>Cohen describes how, on a wet Easter bank holiday weekend in 1964 the national newspapers were short of a main story. When reports of disturbances between mods and rockers at Clacton came through this quickly became front page news with headlines like 'Day of terror by scooter groups' (Daily Telegraph), 'Youngsters beat up town - 97 leather jacket arrests' (Daily Express) 'Wild ones invade seaside - 97 arrests' (Daily Mirror). However, as Cohen points out, seaside disturbances had been taking place since the 1950s. Despite the sensational headlines, the actual events in Clacton amounted to only a beach hut being burnt down, some broken windows, and a bit of fighting. Mostly the weekend involved bored and damp teenagers just riding around the town. Cohen investigated the reporting and found widespread misrepresentation of the facts. Whereas the media reported respectable people intimidated by fighting youths, the beaches were deserted primarily because of the bad weather.</a:t>
            </a: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Through the processes of 'symbolisation', 'exaggeration' and 'prediction', Cohen explains how media reporting actually encouraged a spiralling of subsequent deviant behaviour. Extra policing was drafted into the next bank holiday on the expectation that there would be violence. Cohen's point is that by predicting the violence the media helped create it, thus generating a self-fulfilling prophecy. Cohen believed that moral panics result at times of rapid social change, which are potentially unstable resulting in people looking for scapegoats upon which to blame their insecurity on. He identified how moral entrepreneurs (people who make a stand about the nation's morals, such as church leaders, politicians, etc.) use the media to feed on this insecurity by encouraging moral panics to spiral.</a:t>
            </a:r>
          </a:p>
          <a:p>
            <a:r>
              <a:rPr lang="en-GB" sz="825" dirty="0">
                <a:latin typeface="Arial" panose="020B0604020202020204" pitchFamily="34" charset="0"/>
                <a:cs typeface="Arial" panose="020B0604020202020204" pitchFamily="34" charset="0"/>
              </a:rPr>
              <a:t> </a:t>
            </a:r>
          </a:p>
          <a:p>
            <a:endParaRPr lang="en-US" sz="825" dirty="0">
              <a:latin typeface="Arial" panose="020B0604020202020204" pitchFamily="34" charset="0"/>
              <a:cs typeface="Arial" panose="020B0604020202020204" pitchFamily="34" charset="0"/>
            </a:endParaRPr>
          </a:p>
          <a:p>
            <a:endParaRPr lang="en-US" sz="825"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9626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19" y="1412776"/>
            <a:ext cx="8640960" cy="2985433"/>
          </a:xfrm>
          <a:prstGeom prst="rect">
            <a:avLst/>
          </a:prstGeom>
          <a:noFill/>
        </p:spPr>
        <p:txBody>
          <a:bodyPr wrap="square" rtlCol="0">
            <a:spAutoFit/>
          </a:bodyPr>
          <a:lstStyle/>
          <a:p>
            <a:pPr fontAlgn="base">
              <a:spcBef>
                <a:spcPct val="0"/>
              </a:spcBef>
              <a:spcAft>
                <a:spcPct val="0"/>
              </a:spcAft>
            </a:pPr>
            <a:r>
              <a:rPr lang="en-GB" sz="2200" dirty="0">
                <a:latin typeface="Arial" panose="020B0604020202020204" pitchFamily="34" charset="0"/>
                <a:cs typeface="Arial" panose="020B0604020202020204" pitchFamily="34" charset="0"/>
              </a:rPr>
              <a:t>This PowerPoint should be read in conjunction with the qualification overview PowerPoint. </a:t>
            </a:r>
            <a:endParaRPr lang="en-GB" sz="2200" dirty="0">
              <a:solidFill>
                <a:sysClr val="windowText" lastClr="000000"/>
              </a:solidFill>
              <a:latin typeface="Arial" panose="020B0604020202020204" pitchFamily="34" charset="0"/>
              <a:cs typeface="Arial" panose="020B0604020202020204" pitchFamily="34" charset="0"/>
            </a:endParaRPr>
          </a:p>
          <a:p>
            <a:pPr fontAlgn="base">
              <a:spcBef>
                <a:spcPct val="0"/>
              </a:spcBef>
              <a:spcAft>
                <a:spcPct val="0"/>
              </a:spcAft>
            </a:pPr>
            <a:endParaRPr lang="en-GB" sz="22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pPr>
            <a:r>
              <a:rPr lang="en-GB" sz="2200" dirty="0">
                <a:solidFill>
                  <a:prstClr val="black"/>
                </a:solidFill>
                <a:latin typeface="Arial" panose="020B0604020202020204" pitchFamily="34" charset="0"/>
                <a:cs typeface="Arial" panose="020B0604020202020204" pitchFamily="34" charset="0"/>
              </a:rPr>
              <a:t>Whilst you undertake this training, we advise you have the following, additional documentation to hand:</a:t>
            </a:r>
          </a:p>
          <a:p>
            <a:pPr fontAlgn="base">
              <a:spcBef>
                <a:spcPct val="0"/>
              </a:spcBef>
              <a:spcAft>
                <a:spcPct val="0"/>
              </a:spcAft>
            </a:pPr>
            <a:r>
              <a:rPr lang="en-GB" sz="2000" dirty="0">
                <a:solidFill>
                  <a:prstClr val="black"/>
                </a:solidFill>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US" sz="2000" dirty="0">
                <a:latin typeface="Arial" panose="020B0604020202020204" pitchFamily="34" charset="0"/>
                <a:cs typeface="Arial" panose="020B0604020202020204" pitchFamily="34" charset="0"/>
              </a:rPr>
              <a:t>QP and MS for 2018 and 2019 </a:t>
            </a:r>
          </a:p>
          <a:p>
            <a:endParaRPr lang="en-GB" sz="2000" dirty="0">
              <a:latin typeface="Arial" panose="020B0604020202020204" pitchFamily="34" charset="0"/>
              <a:cs typeface="Arial" panose="020B0604020202020204" pitchFamily="34" charset="0"/>
            </a:endParaRPr>
          </a:p>
          <a:p>
            <a:endParaRPr lang="en-GB" dirty="0"/>
          </a:p>
        </p:txBody>
      </p:sp>
      <p:sp>
        <p:nvSpPr>
          <p:cNvPr id="6" name="Title 1">
            <a:extLst>
              <a:ext uri="{FF2B5EF4-FFF2-40B4-BE49-F238E27FC236}">
                <a16:creationId xmlns:a16="http://schemas.microsoft.com/office/drawing/2014/main" id="{6798F4A4-050D-40AC-9967-D4B3E3ADC59C}"/>
              </a:ext>
            </a:extLst>
          </p:cNvPr>
          <p:cNvSpPr txBox="1">
            <a:spLocks/>
          </p:cNvSpPr>
          <p:nvPr/>
        </p:nvSpPr>
        <p:spPr>
          <a:xfrm>
            <a:off x="783431" y="25796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a:solidFill>
                  <a:schemeClr val="bg1"/>
                </a:solidFill>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357169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02787-4E5E-1A41-A8CE-76F8FA125F0E}"/>
              </a:ext>
            </a:extLst>
          </p:cNvPr>
          <p:cNvSpPr txBox="1"/>
          <p:nvPr/>
        </p:nvSpPr>
        <p:spPr>
          <a:xfrm>
            <a:off x="182335" y="1508616"/>
            <a:ext cx="8742590" cy="5047536"/>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The term moral panic is one which is used to describe the reaction of the public to the way that certain criminal or deviant activities are reported by the media. When something is over reported or reported in an emotive way it can raise public awareness to the point that there is a general fear that the morals of the nation are at risk.</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The media, having played a part in constructing a moral panic, may then embark upon a 'moral crusade' against the identified 'folk devils'. A recent example of this was  the ongoing Daily Mail campaign against 'asylum seekers'. Miller and Reilly (1994)  argue that moral panics can be used to soften up public opinion and thus act as a form of 'ideological social control'. For example, the media's coverage of Islamic terrorism (which many would describe as 'Islamophobic') has resulted in Government anti-terrorism receiving broad public support despite seriously reducing ordinary people's civil liberties.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 </a:t>
            </a:r>
          </a:p>
          <a:p>
            <a:r>
              <a:rPr lang="en-GB" sz="1100" dirty="0">
                <a:latin typeface="Arial" panose="020B0604020202020204" pitchFamily="34" charset="0"/>
                <a:cs typeface="Arial" panose="020B0604020202020204" pitchFamily="34" charset="0"/>
              </a:rPr>
              <a:t>Hall argued that the way in which the crime of mugging is reported had a number of important effects for the ruling class: It leads to the </a:t>
            </a:r>
            <a:r>
              <a:rPr lang="en-GB" sz="1100" b="1" dirty="0">
                <a:latin typeface="Arial" panose="020B0604020202020204" pitchFamily="34" charset="0"/>
                <a:cs typeface="Arial" panose="020B0604020202020204" pitchFamily="34" charset="0"/>
              </a:rPr>
              <a:t>scapegoating </a:t>
            </a:r>
            <a:r>
              <a:rPr lang="en-GB" sz="1100" dirty="0">
                <a:latin typeface="Arial" panose="020B0604020202020204" pitchFamily="34" charset="0"/>
                <a:cs typeface="Arial" panose="020B0604020202020204" pitchFamily="34" charset="0"/>
              </a:rPr>
              <a:t>of black people, or immigrants in general could be blamed for society’s problems instead of the inequalities of the capitalist system; it distracted attention away from the periodic </a:t>
            </a:r>
            <a:r>
              <a:rPr lang="en-GB" sz="1100" b="1" dirty="0">
                <a:latin typeface="Arial" panose="020B0604020202020204" pitchFamily="34" charset="0"/>
                <a:cs typeface="Arial" panose="020B0604020202020204" pitchFamily="34" charset="0"/>
              </a:rPr>
              <a:t>crises of capitalism</a:t>
            </a:r>
            <a:r>
              <a:rPr lang="en-GB" sz="1100" dirty="0">
                <a:latin typeface="Arial" panose="020B0604020202020204" pitchFamily="34" charset="0"/>
                <a:cs typeface="Arial" panose="020B0604020202020204" pitchFamily="34" charset="0"/>
              </a:rPr>
              <a:t> (as a Marxist Hall argues that capitalism is an unstable system which periodically goes through severe economic and political crises); Hall suggests that media professionals have a shared culture, including elements of racism, and taken for granted assumption that the police are right, capitalism is a good thing and society was ‘breaking down’. This has the effect of</a:t>
            </a:r>
            <a:r>
              <a:rPr lang="en-GB" sz="1100" b="1" dirty="0">
                <a:latin typeface="Arial" panose="020B0604020202020204" pitchFamily="34" charset="0"/>
                <a:cs typeface="Arial" panose="020B0604020202020204" pitchFamily="34" charset="0"/>
              </a:rPr>
              <a:t> legitimating</a:t>
            </a:r>
            <a:r>
              <a:rPr lang="en-GB" sz="1100" dirty="0">
                <a:latin typeface="Arial" panose="020B0604020202020204" pitchFamily="34" charset="0"/>
                <a:cs typeface="Arial" panose="020B0604020202020204" pitchFamily="34" charset="0"/>
              </a:rPr>
              <a:t> (making seem right or fair) the position of the ruling class in capitalist society.</a:t>
            </a:r>
          </a:p>
          <a:p>
            <a:r>
              <a:rPr lang="en-GB" sz="1100" dirty="0">
                <a:latin typeface="Arial" panose="020B0604020202020204" pitchFamily="34" charset="0"/>
                <a:cs typeface="Arial" panose="020B0604020202020204" pitchFamily="34" charset="0"/>
              </a:rPr>
              <a:t> </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The media when it wants to generate a moral panic will generally rely upon audience prejudice and construct scares involving familiar demonised groups such as immigrants, welfare scroungers, sink estate residents, etc. In the light of this, McRobbie and Thornton argue that Cohen's work on moral panics is outdated and suggest that a more postmodernist approach is now needed. Audiences have access to a wide range of media output and some argue that this has changed the nature of the relationship between the media and crime.</a:t>
            </a:r>
          </a:p>
          <a:p>
            <a:r>
              <a:rPr lang="en-GB" sz="1100" dirty="0">
                <a:latin typeface="Arial" panose="020B0604020202020204" pitchFamily="34" charset="0"/>
                <a:cs typeface="Arial" panose="020B0604020202020204" pitchFamily="34" charset="0"/>
              </a:rPr>
              <a:t>So, the relationship between the media and crime can be to create fear, demonise certain groups, incite violence or even create crime. Or, it can be a source of information and understanding.</a:t>
            </a:r>
          </a:p>
          <a:p>
            <a:endParaRPr lang="en-GB" sz="900" dirty="0">
              <a:latin typeface="Comic Sans MS" panose="030F0902030302020204" pitchFamily="66" charset="0"/>
            </a:endParaRPr>
          </a:p>
          <a:p>
            <a:endParaRPr lang="en-GB" sz="900" dirty="0">
              <a:latin typeface="Comic Sans MS" panose="030F0902030302020204" pitchFamily="66" charset="0"/>
            </a:endParaRPr>
          </a:p>
          <a:p>
            <a:endParaRPr lang="en-GB" sz="900" dirty="0">
              <a:latin typeface="Comic Sans MS" panose="030F0902030302020204" pitchFamily="66" charset="0"/>
            </a:endParaRPr>
          </a:p>
          <a:p>
            <a:endParaRPr lang="en-GB" sz="900" dirty="0">
              <a:latin typeface="Comic Sans MS" panose="030F0902030302020204" pitchFamily="66" charset="0"/>
            </a:endParaRPr>
          </a:p>
        </p:txBody>
      </p:sp>
    </p:spTree>
    <p:extLst>
      <p:ext uri="{BB962C8B-B14F-4D97-AF65-F5344CB8AC3E}">
        <p14:creationId xmlns:p14="http://schemas.microsoft.com/office/powerpoint/2010/main" val="8445451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989AEE-990D-EB4E-921F-2A6CAE4DA770}"/>
              </a:ext>
            </a:extLst>
          </p:cNvPr>
          <p:cNvSpPr txBox="1"/>
          <p:nvPr/>
        </p:nvSpPr>
        <p:spPr>
          <a:xfrm>
            <a:off x="569396" y="1535475"/>
            <a:ext cx="8174553" cy="4524315"/>
          </a:xfrm>
          <a:prstGeom prst="rect">
            <a:avLst/>
          </a:prstGeom>
          <a:noFill/>
        </p:spPr>
        <p:txBody>
          <a:bodyPr wrap="square" rtlCol="0">
            <a:spAutoFit/>
          </a:bodyPr>
          <a:lstStyle/>
          <a:p>
            <a:endParaRPr lang="en-US" sz="1200" i="1" dirty="0">
              <a:solidFill>
                <a:srgbClr val="FF0000"/>
              </a:solidFill>
            </a:endParaRPr>
          </a:p>
          <a:p>
            <a:r>
              <a:rPr lang="en-US" sz="1400" i="1" dirty="0">
                <a:solidFill>
                  <a:srgbClr val="7030A0"/>
                </a:solidFill>
                <a:latin typeface="Arial" panose="020B0604020202020204" pitchFamily="34" charset="0"/>
                <a:cs typeface="Arial" panose="020B0604020202020204" pitchFamily="34" charset="0"/>
              </a:rPr>
              <a:t>So, which band for AO1 and AO2?</a:t>
            </a:r>
          </a:p>
          <a:p>
            <a:endParaRPr lang="en-US" sz="1400" i="1" dirty="0">
              <a:solidFill>
                <a:srgbClr val="7030A0"/>
              </a:solidFill>
              <a:latin typeface="Arial" panose="020B0604020202020204" pitchFamily="34" charset="0"/>
              <a:cs typeface="Arial" panose="020B0604020202020204" pitchFamily="34" charset="0"/>
            </a:endParaRPr>
          </a:p>
          <a:p>
            <a:r>
              <a:rPr lang="en-US" sz="1400" i="1" dirty="0">
                <a:solidFill>
                  <a:srgbClr val="7030A0"/>
                </a:solidFill>
                <a:latin typeface="Arial" panose="020B0604020202020204" pitchFamily="34" charset="0"/>
                <a:cs typeface="Arial" panose="020B0604020202020204" pitchFamily="34" charset="0"/>
              </a:rPr>
              <a:t>AO1. </a:t>
            </a:r>
            <a:r>
              <a:rPr lang="en-GB" sz="1400" dirty="0">
                <a:latin typeface="Arial" panose="020B0604020202020204" pitchFamily="34" charset="0"/>
                <a:cs typeface="Arial" panose="020B0604020202020204" pitchFamily="34" charset="0"/>
              </a:rPr>
              <a:t>The answer demonstrates </a:t>
            </a:r>
            <a:r>
              <a:rPr lang="en-GB" sz="1400" u="sng" dirty="0">
                <a:latin typeface="Arial" panose="020B0604020202020204" pitchFamily="34" charset="0"/>
                <a:cs typeface="Arial" panose="020B0604020202020204" pitchFamily="34" charset="0"/>
              </a:rPr>
              <a:t>detailed </a:t>
            </a:r>
            <a:r>
              <a:rPr lang="en-GB" sz="1400" dirty="0">
                <a:latin typeface="Arial" panose="020B0604020202020204" pitchFamily="34" charset="0"/>
                <a:cs typeface="Arial" panose="020B0604020202020204" pitchFamily="34" charset="0"/>
              </a:rPr>
              <a:t>and </a:t>
            </a:r>
            <a:r>
              <a:rPr lang="en-GB" sz="1400" u="sng" dirty="0">
                <a:latin typeface="Arial" panose="020B0604020202020204" pitchFamily="34" charset="0"/>
                <a:cs typeface="Arial" panose="020B0604020202020204" pitchFamily="34" charset="0"/>
              </a:rPr>
              <a:t>wide ranging</a:t>
            </a:r>
            <a:r>
              <a:rPr lang="en-GB" sz="1400" dirty="0">
                <a:latin typeface="Arial" panose="020B0604020202020204" pitchFamily="34" charset="0"/>
                <a:cs typeface="Arial" panose="020B0604020202020204" pitchFamily="34" charset="0"/>
              </a:rPr>
              <a:t> knowledge and understanding of the reasons/explanations. There will be sociological language. There will be evidence and examples. There will be a clear focus on the question. </a:t>
            </a:r>
            <a:r>
              <a:rPr lang="en-GB" sz="1400" dirty="0">
                <a:solidFill>
                  <a:srgbClr val="7030A0"/>
                </a:solidFill>
                <a:latin typeface="Arial" panose="020B0604020202020204" pitchFamily="34" charset="0"/>
                <a:cs typeface="Arial" panose="020B0604020202020204" pitchFamily="34" charset="0"/>
              </a:rPr>
              <a:t>The only question with this answer is the clear focus on the question because in fact it is rather implicit except at the end. For this reason, it does not get full marks for AO1. </a:t>
            </a:r>
          </a:p>
          <a:p>
            <a:r>
              <a:rPr lang="en-GB" sz="1400" i="1" dirty="0">
                <a:solidFill>
                  <a:srgbClr val="7030A0"/>
                </a:solidFill>
                <a:latin typeface="Arial" panose="020B0604020202020204" pitchFamily="34" charset="0"/>
                <a:ea typeface="Times New Roman" panose="02020603050405020304" pitchFamily="18" charset="0"/>
                <a:cs typeface="Arial" panose="020B0604020202020204" pitchFamily="34" charset="0"/>
              </a:rPr>
              <a:t>TIP: Candidates should stay clearly focussed on the wording of the question throughout their answer.</a:t>
            </a:r>
            <a:endParaRPr lang="en-GB" sz="1400" i="1" dirty="0">
              <a:latin typeface="Arial" panose="020B0604020202020204" pitchFamily="34" charset="0"/>
              <a:ea typeface="Times New Roman" panose="02020603050405020304" pitchFamily="18" charset="0"/>
              <a:cs typeface="Arial" panose="020B0604020202020204" pitchFamily="34" charset="0"/>
            </a:endParaRPr>
          </a:p>
          <a:p>
            <a:endParaRPr lang="en-US" sz="1400" i="1" dirty="0">
              <a:solidFill>
                <a:srgbClr val="7030A0"/>
              </a:solidFill>
              <a:latin typeface="Arial" panose="020B0604020202020204" pitchFamily="34" charset="0"/>
              <a:cs typeface="Arial" panose="020B0604020202020204" pitchFamily="34" charset="0"/>
            </a:endParaRPr>
          </a:p>
          <a:p>
            <a:r>
              <a:rPr lang="en-US" sz="1400" i="1" dirty="0">
                <a:solidFill>
                  <a:srgbClr val="7030A0"/>
                </a:solidFill>
                <a:latin typeface="Arial" panose="020B0604020202020204" pitchFamily="34" charset="0"/>
                <a:cs typeface="Arial" panose="020B0604020202020204" pitchFamily="34" charset="0"/>
              </a:rPr>
              <a:t> </a:t>
            </a:r>
          </a:p>
          <a:p>
            <a:r>
              <a:rPr lang="en-US" sz="1400" i="1" dirty="0">
                <a:solidFill>
                  <a:srgbClr val="7030A0"/>
                </a:solidFill>
                <a:latin typeface="Arial" panose="020B0604020202020204" pitchFamily="34" charset="0"/>
                <a:cs typeface="Arial" panose="020B0604020202020204" pitchFamily="34" charset="0"/>
              </a:rPr>
              <a:t>AO2. </a:t>
            </a:r>
            <a:r>
              <a:rPr lang="en-GB" sz="1400" dirty="0">
                <a:latin typeface="Arial" panose="020B0604020202020204" pitchFamily="34" charset="0"/>
                <a:cs typeface="Arial" panose="020B0604020202020204" pitchFamily="34" charset="0"/>
              </a:rPr>
              <a:t>There is </a:t>
            </a:r>
            <a:r>
              <a:rPr lang="en-GB" sz="1400" u="sng" dirty="0">
                <a:latin typeface="Arial" panose="020B0604020202020204" pitchFamily="34" charset="0"/>
                <a:cs typeface="Arial" panose="020B0604020202020204" pitchFamily="34" charset="0"/>
              </a:rPr>
              <a:t>detailed </a:t>
            </a:r>
            <a:r>
              <a:rPr lang="en-GB" sz="1400" dirty="0">
                <a:latin typeface="Arial" panose="020B0604020202020204" pitchFamily="34" charset="0"/>
                <a:cs typeface="Arial" panose="020B0604020202020204" pitchFamily="34" charset="0"/>
              </a:rPr>
              <a:t>and </a:t>
            </a:r>
            <a:r>
              <a:rPr lang="en-GB" sz="1400" u="sng" dirty="0">
                <a:latin typeface="Arial" panose="020B0604020202020204" pitchFamily="34" charset="0"/>
                <a:cs typeface="Arial" panose="020B0604020202020204" pitchFamily="34" charset="0"/>
              </a:rPr>
              <a:t>wide ranging</a:t>
            </a:r>
            <a:r>
              <a:rPr lang="en-GB" sz="1400" dirty="0">
                <a:latin typeface="Arial" panose="020B0604020202020204" pitchFamily="34" charset="0"/>
                <a:cs typeface="Arial" panose="020B0604020202020204" pitchFamily="34" charset="0"/>
              </a:rPr>
              <a:t> knowledge and understanding of the reasons/explanations. There will be sociological language. There will be evidence and examples which will be explained and used to show detailed understanding. There will be a clear focus on the question. </a:t>
            </a:r>
            <a:r>
              <a:rPr lang="en-GB" sz="1400" dirty="0">
                <a:solidFill>
                  <a:srgbClr val="7030A0"/>
                </a:solidFill>
                <a:latin typeface="Arial" panose="020B0604020202020204" pitchFamily="34" charset="0"/>
                <a:cs typeface="Arial" panose="020B0604020202020204" pitchFamily="34" charset="0"/>
              </a:rPr>
              <a:t>The same comment about focus applies here so this answer could have scored full marks with a clearer focus throughout. </a:t>
            </a:r>
          </a:p>
          <a:p>
            <a:r>
              <a:rPr lang="en-GB" sz="1400" dirty="0">
                <a:solidFill>
                  <a:srgbClr val="008F00"/>
                </a:solidFill>
                <a:latin typeface="Arial" panose="020B0604020202020204" pitchFamily="34" charset="0"/>
                <a:ea typeface="Times New Roman" panose="02020603050405020304" pitchFamily="18" charset="0"/>
                <a:cs typeface="Arial" panose="020B0604020202020204" pitchFamily="34" charset="0"/>
              </a:rPr>
              <a:t>AO1 =10</a:t>
            </a:r>
          </a:p>
          <a:p>
            <a:r>
              <a:rPr lang="en-GB" sz="1400" dirty="0">
                <a:solidFill>
                  <a:srgbClr val="0070C0"/>
                </a:solidFill>
                <a:latin typeface="Arial" panose="020B0604020202020204" pitchFamily="34" charset="0"/>
                <a:ea typeface="Times New Roman" panose="02020603050405020304" pitchFamily="18" charset="0"/>
                <a:cs typeface="Arial" panose="020B0604020202020204" pitchFamily="34" charset="0"/>
              </a:rPr>
              <a:t>AO2 =7</a:t>
            </a:r>
          </a:p>
          <a:p>
            <a:endParaRPr lang="en-GB" sz="1400" dirty="0">
              <a:latin typeface="Arial" panose="020B0604020202020204" pitchFamily="34" charset="0"/>
              <a:ea typeface="Times New Roman" panose="02020603050405020304" pitchFamily="18" charset="0"/>
              <a:cs typeface="Arial" panose="020B0604020202020204" pitchFamily="34" charset="0"/>
            </a:endParaRPr>
          </a:p>
          <a:p>
            <a:r>
              <a:rPr lang="en-GB" sz="1400" dirty="0">
                <a:latin typeface="Arial" panose="020B0604020202020204" pitchFamily="34" charset="0"/>
                <a:ea typeface="Times New Roman" panose="02020603050405020304" pitchFamily="18" charset="0"/>
                <a:cs typeface="Arial" panose="020B0604020202020204" pitchFamily="34" charset="0"/>
              </a:rPr>
              <a:t>Total mark 17/20</a:t>
            </a:r>
          </a:p>
          <a:p>
            <a:endParaRPr lang="en-US" sz="1200" i="1" dirty="0">
              <a:solidFill>
                <a:srgbClr val="FF0000"/>
              </a:solidFill>
            </a:endParaRPr>
          </a:p>
          <a:p>
            <a:endParaRPr lang="en-US" sz="1200" i="1" dirty="0">
              <a:solidFill>
                <a:srgbClr val="FF0000"/>
              </a:solidFill>
            </a:endParaRPr>
          </a:p>
        </p:txBody>
      </p:sp>
    </p:spTree>
    <p:extLst>
      <p:ext uri="{BB962C8B-B14F-4D97-AF65-F5344CB8AC3E}">
        <p14:creationId xmlns:p14="http://schemas.microsoft.com/office/powerpoint/2010/main" val="25494179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3EA755-DFD0-D147-BAA4-6B4669305117}"/>
              </a:ext>
            </a:extLst>
          </p:cNvPr>
          <p:cNvSpPr txBox="1"/>
          <p:nvPr/>
        </p:nvSpPr>
        <p:spPr>
          <a:xfrm>
            <a:off x="1453203" y="1235776"/>
            <a:ext cx="4482498" cy="415498"/>
          </a:xfrm>
          <a:prstGeom prst="rect">
            <a:avLst/>
          </a:prstGeom>
          <a:noFill/>
        </p:spPr>
        <p:txBody>
          <a:bodyPr wrap="square" rtlCol="0">
            <a:spAutoFit/>
          </a:bodyPr>
          <a:lstStyle/>
          <a:p>
            <a:r>
              <a:rPr lang="en-GB" sz="2100" dirty="0">
                <a:latin typeface="Gotham Rounded Book" pitchFamily="50" charset="0"/>
              </a:rPr>
              <a:t>Essay Questions mark scheme</a:t>
            </a:r>
          </a:p>
        </p:txBody>
      </p:sp>
      <p:graphicFrame>
        <p:nvGraphicFramePr>
          <p:cNvPr id="3" name="Object 2">
            <a:extLst>
              <a:ext uri="{FF2B5EF4-FFF2-40B4-BE49-F238E27FC236}">
                <a16:creationId xmlns:a16="http://schemas.microsoft.com/office/drawing/2014/main" id="{056080E7-38A6-2942-BFB3-5DCAA5142335}"/>
              </a:ext>
            </a:extLst>
          </p:cNvPr>
          <p:cNvGraphicFramePr>
            <a:graphicFrameLocks noChangeAspect="1"/>
          </p:cNvGraphicFramePr>
          <p:nvPr>
            <p:extLst>
              <p:ext uri="{D42A27DB-BD31-4B8C-83A1-F6EECF244321}">
                <p14:modId xmlns:p14="http://schemas.microsoft.com/office/powerpoint/2010/main" val="891229757"/>
              </p:ext>
            </p:extLst>
          </p:nvPr>
        </p:nvGraphicFramePr>
        <p:xfrm>
          <a:off x="1453203" y="1651274"/>
          <a:ext cx="6492833" cy="4914900"/>
        </p:xfrm>
        <a:graphic>
          <a:graphicData uri="http://schemas.openxmlformats.org/presentationml/2006/ole">
            <mc:AlternateContent xmlns:mc="http://schemas.openxmlformats.org/markup-compatibility/2006">
              <mc:Choice xmlns:v="urn:schemas-microsoft-com:vml" Requires="v">
                <p:oleObj spid="_x0000_s1028" name="Document" r:id="rId3" imgW="5727700" imgH="6908800" progId="Word.Document.12">
                  <p:embed/>
                </p:oleObj>
              </mc:Choice>
              <mc:Fallback>
                <p:oleObj name="Document" r:id="rId3" imgW="5727700" imgH="6908800" progId="Word.Document.12">
                  <p:embed/>
                  <p:pic>
                    <p:nvPicPr>
                      <p:cNvPr id="3" name="Object 2">
                        <a:extLst>
                          <a:ext uri="{FF2B5EF4-FFF2-40B4-BE49-F238E27FC236}">
                            <a16:creationId xmlns:a16="http://schemas.microsoft.com/office/drawing/2014/main" id="{056080E7-38A6-2942-BFB3-5DCAA51423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3203" y="1651274"/>
                        <a:ext cx="6492833" cy="4914900"/>
                      </a:xfrm>
                      <a:prstGeom prst="rect">
                        <a:avLst/>
                      </a:prstGeom>
                      <a:noFill/>
                    </p:spPr>
                  </p:pic>
                </p:oleObj>
              </mc:Fallback>
            </mc:AlternateContent>
          </a:graphicData>
        </a:graphic>
      </p:graphicFrame>
    </p:spTree>
    <p:extLst>
      <p:ext uri="{BB962C8B-B14F-4D97-AF65-F5344CB8AC3E}">
        <p14:creationId xmlns:p14="http://schemas.microsoft.com/office/powerpoint/2010/main" val="2558431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FA1F12-4BB0-2B49-B565-616470DBD11B}"/>
              </a:ext>
            </a:extLst>
          </p:cNvPr>
          <p:cNvSpPr/>
          <p:nvPr/>
        </p:nvSpPr>
        <p:spPr>
          <a:xfrm>
            <a:off x="371475" y="1626265"/>
            <a:ext cx="8058150" cy="4847481"/>
          </a:xfrm>
          <a:prstGeom prst="rect">
            <a:avLst/>
          </a:prstGeom>
        </p:spPr>
        <p:txBody>
          <a:bodyPr wrap="square">
            <a:spAutoFit/>
          </a:bodyPr>
          <a:lstStyle/>
          <a:p>
            <a:r>
              <a:rPr lang="en-US" sz="1200" b="1" u="sng" dirty="0">
                <a:latin typeface="Arial" panose="020B0604020202020204" pitchFamily="34" charset="0"/>
                <a:cs typeface="Arial" panose="020B0604020202020204" pitchFamily="34" charset="0"/>
              </a:rPr>
              <a:t>2019 essay questions</a:t>
            </a:r>
          </a:p>
          <a:p>
            <a:r>
              <a:rPr lang="en-US" sz="1200" b="1" dirty="0">
                <a:latin typeface="Arial" panose="020B0604020202020204" pitchFamily="34" charset="0"/>
                <a:cs typeface="Arial" panose="020B0604020202020204" pitchFamily="34" charset="0"/>
              </a:rPr>
              <a:t>Option 1</a:t>
            </a:r>
          </a:p>
          <a:p>
            <a:r>
              <a:rPr lang="en-GB" sz="1200" b="1" dirty="0">
                <a:latin typeface="Arial" panose="020B0604020202020204" pitchFamily="34" charset="0"/>
                <a:cs typeface="Arial" panose="020B0604020202020204" pitchFamily="34" charset="0"/>
              </a:rPr>
              <a:t>Either, </a:t>
            </a:r>
            <a:endParaRPr lang="en-GB" sz="1200" dirty="0">
              <a:latin typeface="Arial" panose="020B0604020202020204" pitchFamily="34" charset="0"/>
              <a:cs typeface="Arial" panose="020B0604020202020204" pitchFamily="34" charset="0"/>
            </a:endParaRPr>
          </a:p>
          <a:p>
            <a:r>
              <a:rPr lang="en-GB" sz="1200" i="1" dirty="0">
                <a:latin typeface="Arial" panose="020B0604020202020204" pitchFamily="34" charset="0"/>
                <a:cs typeface="Arial" panose="020B0604020202020204" pitchFamily="34" charset="0"/>
              </a:rPr>
              <a:t>(b) </a:t>
            </a:r>
            <a:r>
              <a:rPr lang="en-GB" sz="1200" dirty="0">
                <a:latin typeface="Arial" panose="020B0604020202020204" pitchFamily="34" charset="0"/>
                <a:cs typeface="Arial" panose="020B0604020202020204" pitchFamily="34" charset="0"/>
              </a:rPr>
              <a:t>Discuss the relationship between gender and crime and deviance. [40]</a:t>
            </a:r>
          </a:p>
          <a:p>
            <a:r>
              <a:rPr lang="en-GB" sz="1200" dirty="0">
                <a:latin typeface="Arial" panose="020B0604020202020204" pitchFamily="34" charset="0"/>
                <a:cs typeface="Arial" panose="020B0604020202020204" pitchFamily="34" charset="0"/>
              </a:rPr>
              <a:t>or </a:t>
            </a:r>
          </a:p>
          <a:p>
            <a:r>
              <a:rPr lang="en-GB" sz="1200" i="1" dirty="0">
                <a:latin typeface="Arial" panose="020B0604020202020204" pitchFamily="34" charset="0"/>
                <a:cs typeface="Arial" panose="020B0604020202020204" pitchFamily="34" charset="0"/>
              </a:rPr>
              <a:t>(c ) </a:t>
            </a:r>
            <a:r>
              <a:rPr lang="en-GB" sz="1200" dirty="0">
                <a:latin typeface="Arial" panose="020B0604020202020204" pitchFamily="34" charset="0"/>
                <a:cs typeface="Arial" panose="020B0604020202020204" pitchFamily="34" charset="0"/>
              </a:rPr>
              <a:t>Assess Marxist explanations of crime and deviance. [40]</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Option 2</a:t>
            </a:r>
          </a:p>
          <a:p>
            <a:r>
              <a:rPr lang="en-US" sz="1200" b="1" dirty="0">
                <a:latin typeface="Arial" panose="020B0604020202020204" pitchFamily="34" charset="0"/>
                <a:cs typeface="Arial" panose="020B0604020202020204" pitchFamily="34" charset="0"/>
              </a:rPr>
              <a:t>either</a:t>
            </a:r>
          </a:p>
          <a:p>
            <a:r>
              <a:rPr lang="en-GB" sz="1200" i="1" dirty="0">
                <a:latin typeface="Arial" panose="020B0604020202020204" pitchFamily="34" charset="0"/>
                <a:cs typeface="Arial" panose="020B0604020202020204" pitchFamily="34" charset="0"/>
              </a:rPr>
              <a:t>(b) </a:t>
            </a:r>
            <a:r>
              <a:rPr lang="en-GB" sz="1200" dirty="0">
                <a:latin typeface="Arial" panose="020B0604020202020204" pitchFamily="34" charset="0"/>
                <a:cs typeface="Arial" panose="020B0604020202020204" pitchFamily="34" charset="0"/>
              </a:rPr>
              <a:t>Discuss sociological explanations of the influence of health professionals on health and illness. [40] </a:t>
            </a:r>
          </a:p>
          <a:p>
            <a:r>
              <a:rPr lang="en-GB" sz="1200" dirty="0">
                <a:latin typeface="Arial" panose="020B0604020202020204" pitchFamily="34" charset="0"/>
                <a:cs typeface="Arial" panose="020B0604020202020204" pitchFamily="34" charset="0"/>
              </a:rPr>
              <a:t>or</a:t>
            </a:r>
          </a:p>
          <a:p>
            <a:r>
              <a:rPr lang="en-GB" sz="1200" i="1" dirty="0">
                <a:latin typeface="Arial" panose="020B0604020202020204" pitchFamily="34" charset="0"/>
                <a:cs typeface="Arial" panose="020B0604020202020204" pitchFamily="34" charset="0"/>
              </a:rPr>
              <a:t>(c ) </a:t>
            </a:r>
            <a:r>
              <a:rPr lang="en-GB" sz="1200" dirty="0">
                <a:latin typeface="Arial" panose="020B0604020202020204" pitchFamily="34" charset="0"/>
                <a:cs typeface="Arial" panose="020B0604020202020204" pitchFamily="34" charset="0"/>
              </a:rPr>
              <a:t>Assess the view that health and disability are socially constructed. [40]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Option 3</a:t>
            </a:r>
          </a:p>
          <a:p>
            <a:r>
              <a:rPr lang="en-GB" sz="1200" b="1" dirty="0">
                <a:latin typeface="Arial" panose="020B0604020202020204" pitchFamily="34" charset="0"/>
                <a:cs typeface="Arial" panose="020B0604020202020204" pitchFamily="34" charset="0"/>
              </a:rPr>
              <a:t>Either, </a:t>
            </a:r>
            <a:endParaRPr lang="en-GB" sz="1200" dirty="0">
              <a:latin typeface="Arial" panose="020B0604020202020204" pitchFamily="34" charset="0"/>
              <a:cs typeface="Arial" panose="020B0604020202020204" pitchFamily="34" charset="0"/>
            </a:endParaRPr>
          </a:p>
          <a:p>
            <a:r>
              <a:rPr lang="en-GB" sz="1200" i="1" dirty="0">
                <a:latin typeface="Arial" panose="020B0604020202020204" pitchFamily="34" charset="0"/>
                <a:cs typeface="Arial" panose="020B0604020202020204" pitchFamily="34" charset="0"/>
              </a:rPr>
              <a:t>(b) </a:t>
            </a:r>
            <a:r>
              <a:rPr lang="en-GB" sz="1200" dirty="0">
                <a:latin typeface="Arial" panose="020B0604020202020204" pitchFamily="34" charset="0"/>
                <a:cs typeface="Arial" panose="020B0604020202020204" pitchFamily="34" charset="0"/>
              </a:rPr>
              <a:t>Discuss the relationship between social class and voting behaviour. [40] </a:t>
            </a:r>
          </a:p>
          <a:p>
            <a:r>
              <a:rPr lang="en-GB" sz="1200" dirty="0">
                <a:latin typeface="Arial" panose="020B0604020202020204" pitchFamily="34" charset="0"/>
                <a:cs typeface="Arial" panose="020B0604020202020204" pitchFamily="34" charset="0"/>
              </a:rPr>
              <a:t>or</a:t>
            </a:r>
          </a:p>
          <a:p>
            <a:r>
              <a:rPr lang="en-GB" sz="1200" i="1" dirty="0">
                <a:latin typeface="Arial" panose="020B0604020202020204" pitchFamily="34" charset="0"/>
                <a:cs typeface="Arial" panose="020B0604020202020204" pitchFamily="34" charset="0"/>
              </a:rPr>
              <a:t>(c ) </a:t>
            </a:r>
            <a:r>
              <a:rPr lang="en-GB" sz="1200" dirty="0">
                <a:latin typeface="Arial" panose="020B0604020202020204" pitchFamily="34" charset="0"/>
                <a:cs typeface="Arial" panose="020B0604020202020204" pitchFamily="34" charset="0"/>
              </a:rPr>
              <a:t>Assess Marxist explanations of power in British society. [40] </a:t>
            </a:r>
          </a:p>
          <a:p>
            <a:endParaRPr lang="en-US" sz="1200" b="1" dirty="0">
              <a:latin typeface="Arial" panose="020B0604020202020204" pitchFamily="34" charset="0"/>
              <a:cs typeface="Arial" panose="020B0604020202020204" pitchFamily="34" charset="0"/>
            </a:endParaRPr>
          </a:p>
          <a:p>
            <a:r>
              <a:rPr lang="en-US" sz="1200" b="1" dirty="0">
                <a:latin typeface="Arial" panose="020B0604020202020204" pitchFamily="34" charset="0"/>
                <a:cs typeface="Arial" panose="020B0604020202020204" pitchFamily="34" charset="0"/>
              </a:rPr>
              <a:t>Option 4</a:t>
            </a:r>
          </a:p>
          <a:p>
            <a:r>
              <a:rPr lang="en-US" sz="1200" b="1" dirty="0">
                <a:latin typeface="Arial" panose="020B0604020202020204" pitchFamily="34" charset="0"/>
                <a:cs typeface="Arial" panose="020B0604020202020204" pitchFamily="34" charset="0"/>
              </a:rPr>
              <a:t>Either,</a:t>
            </a:r>
          </a:p>
          <a:p>
            <a:r>
              <a:rPr lang="en-GB" sz="1200" i="1" dirty="0">
                <a:latin typeface="Arial" panose="020B0604020202020204" pitchFamily="34" charset="0"/>
                <a:cs typeface="Arial" panose="020B0604020202020204" pitchFamily="34" charset="0"/>
              </a:rPr>
              <a:t>(b) </a:t>
            </a:r>
            <a:r>
              <a:rPr lang="en-GB" sz="1200" dirty="0">
                <a:latin typeface="Arial" panose="020B0604020202020204" pitchFamily="34" charset="0"/>
                <a:cs typeface="Arial" panose="020B0604020202020204" pitchFamily="34" charset="0"/>
              </a:rPr>
              <a:t>Discuss the influence of Transnational Corporations on inequality in the developing world. [40] </a:t>
            </a:r>
          </a:p>
          <a:p>
            <a:r>
              <a:rPr lang="en-GB" sz="1200" dirty="0">
                <a:latin typeface="Arial" panose="020B0604020202020204" pitchFamily="34" charset="0"/>
                <a:cs typeface="Arial" panose="020B0604020202020204" pitchFamily="34" charset="0"/>
              </a:rPr>
              <a:t>Or</a:t>
            </a:r>
          </a:p>
          <a:p>
            <a:r>
              <a:rPr lang="en-GB" sz="1200" i="1" dirty="0">
                <a:latin typeface="Arial" panose="020B0604020202020204" pitchFamily="34" charset="0"/>
                <a:cs typeface="Arial" panose="020B0604020202020204" pitchFamily="34" charset="0"/>
              </a:rPr>
              <a:t>(c ) </a:t>
            </a:r>
            <a:r>
              <a:rPr lang="en-GB" sz="1200" dirty="0">
                <a:latin typeface="Arial" panose="020B0604020202020204" pitchFamily="34" charset="0"/>
                <a:cs typeface="Arial" panose="020B0604020202020204" pitchFamily="34" charset="0"/>
              </a:rPr>
              <a:t>Assess sociological explanations of the relationship between gender and inequality in the developing world. [40] </a:t>
            </a:r>
          </a:p>
          <a:p>
            <a:endParaRPr lang="en-US" sz="900" dirty="0"/>
          </a:p>
        </p:txBody>
      </p:sp>
    </p:spTree>
    <p:extLst>
      <p:ext uri="{BB962C8B-B14F-4D97-AF65-F5344CB8AC3E}">
        <p14:creationId xmlns:p14="http://schemas.microsoft.com/office/powerpoint/2010/main" val="2230454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63EB41-DFB9-ED43-B2BA-672146FC2CC7}"/>
              </a:ext>
            </a:extLst>
          </p:cNvPr>
          <p:cNvSpPr txBox="1"/>
          <p:nvPr/>
        </p:nvSpPr>
        <p:spPr>
          <a:xfrm>
            <a:off x="691753" y="1957387"/>
            <a:ext cx="7586663" cy="3785652"/>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following slide shows an extract of an examination answer to question 1c.</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Check the skills and the mark band descriptors.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Look at the skills in the essay which have been </a:t>
            </a:r>
            <a:r>
              <a:rPr lang="en-US" sz="2400" dirty="0" err="1">
                <a:latin typeface="Arial" panose="020B0604020202020204" pitchFamily="34" charset="0"/>
                <a:cs typeface="Arial" panose="020B0604020202020204" pitchFamily="34" charset="0"/>
              </a:rPr>
              <a:t>colour</a:t>
            </a:r>
            <a:r>
              <a:rPr lang="en-US" sz="2400" dirty="0">
                <a:latin typeface="Arial" panose="020B0604020202020204" pitchFamily="34" charset="0"/>
                <a:cs typeface="Arial" panose="020B0604020202020204" pitchFamily="34" charset="0"/>
              </a:rPr>
              <a:t> coded to help you. </a:t>
            </a:r>
          </a:p>
          <a:p>
            <a:r>
              <a:rPr lang="en-US" sz="2400" dirty="0">
                <a:solidFill>
                  <a:srgbClr val="008F00"/>
                </a:solidFill>
                <a:latin typeface="Arial" panose="020B0604020202020204" pitchFamily="34" charset="0"/>
                <a:cs typeface="Arial" panose="020B0604020202020204" pitchFamily="34" charset="0"/>
              </a:rPr>
              <a:t>Green for AO1</a:t>
            </a:r>
          </a:p>
          <a:p>
            <a:r>
              <a:rPr lang="en-US" sz="2400" dirty="0">
                <a:solidFill>
                  <a:srgbClr val="011893"/>
                </a:solidFill>
                <a:latin typeface="Arial" panose="020B0604020202020204" pitchFamily="34" charset="0"/>
                <a:cs typeface="Arial" panose="020B0604020202020204" pitchFamily="34" charset="0"/>
              </a:rPr>
              <a:t>Blue for AO2</a:t>
            </a:r>
          </a:p>
          <a:p>
            <a:r>
              <a:rPr lang="en-US" sz="2400" dirty="0">
                <a:solidFill>
                  <a:srgbClr val="FF0000"/>
                </a:solidFill>
                <a:latin typeface="Arial" panose="020B0604020202020204" pitchFamily="34" charset="0"/>
                <a:cs typeface="Arial" panose="020B0604020202020204" pitchFamily="34" charset="0"/>
              </a:rPr>
              <a:t>Red for AO3</a:t>
            </a:r>
          </a:p>
        </p:txBody>
      </p:sp>
    </p:spTree>
    <p:extLst>
      <p:ext uri="{BB962C8B-B14F-4D97-AF65-F5344CB8AC3E}">
        <p14:creationId xmlns:p14="http://schemas.microsoft.com/office/powerpoint/2010/main" val="15887668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6E917B3-A372-7645-B0A5-24FF4B7F5D93}"/>
              </a:ext>
            </a:extLst>
          </p:cNvPr>
          <p:cNvSpPr txBox="1"/>
          <p:nvPr/>
        </p:nvSpPr>
        <p:spPr>
          <a:xfrm>
            <a:off x="276101" y="2175411"/>
            <a:ext cx="8594766" cy="3754874"/>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Traditional Marxist theories of crime were created by </a:t>
            </a:r>
            <a:r>
              <a:rPr lang="en-GB" sz="1400" dirty="0" err="1">
                <a:latin typeface="Arial" panose="020B0604020202020204" pitchFamily="34" charset="0"/>
                <a:cs typeface="Arial" panose="020B0604020202020204" pitchFamily="34" charset="0"/>
              </a:rPr>
              <a:t>Bonger</a:t>
            </a:r>
            <a:r>
              <a:rPr lang="en-GB" sz="1400" dirty="0">
                <a:latin typeface="Arial" panose="020B0604020202020204" pitchFamily="34" charset="0"/>
                <a:cs typeface="Arial" panose="020B0604020202020204" pitchFamily="34" charset="0"/>
              </a:rPr>
              <a:t> (1916) and then developed by writers such as Chambliss (1975). They suggest that the majority of the population (the working-classes) are exploited by the owners of big businesses and the government. This leads to the creation of laws that appear to benefit the working-class (Pearce 1976), but actually benefit the ruling classes. The laws are not created as a consensus between the upper-classes and working-classes. Chambliss (1976) suggests that this conflict culture that has emerged from capitalism encourages crime. Crime is natural in this situation, as capitalism fuels greed, self-interest and hostility. In terms of the seriousness of crime, Snider (1993) argues that the effects of robberies and petty theft are much smaller than the losses created by big businesses engaging in corporate crimes. </a:t>
            </a:r>
          </a:p>
          <a:p>
            <a:r>
              <a:rPr lang="en-GB" sz="1400" dirty="0">
                <a:latin typeface="Arial" panose="020B0604020202020204" pitchFamily="34" charset="0"/>
                <a:cs typeface="Arial" panose="020B0604020202020204" pitchFamily="34" charset="0"/>
              </a:rPr>
              <a:t> </a:t>
            </a:r>
          </a:p>
          <a:p>
            <a:r>
              <a:rPr lang="en-GB" sz="1400" dirty="0">
                <a:latin typeface="Arial" panose="020B0604020202020204" pitchFamily="34" charset="0"/>
                <a:cs typeface="Arial" panose="020B0604020202020204" pitchFamily="34" charset="0"/>
              </a:rPr>
              <a:t>The Traditional Marxist view of law-creation suggests that all laws are created in the interests of the ruling class. It fails to recognise that there are a wide range of laws that benefit everyone, such as laws on health and safety, and consumer protection. The police are not there to repress the working-class as ruling class agents; they protect the public from victimisation. There are also problems with the notion that capitalism creates crime. Jones (2001) states that capitalist culture does not necessarily produce high crime rates. Switzerland, for example, is a capitalist society and yet has a very low crime rate. This theory also over-emphasises certain types of crime and completely ignores others. What about domestic violence and rape?</a:t>
            </a:r>
          </a:p>
        </p:txBody>
      </p:sp>
    </p:spTree>
    <p:extLst>
      <p:ext uri="{BB962C8B-B14F-4D97-AF65-F5344CB8AC3E}">
        <p14:creationId xmlns:p14="http://schemas.microsoft.com/office/powerpoint/2010/main" val="2064020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262931-09D3-D44C-BE45-178E62B1914E}"/>
              </a:ext>
            </a:extLst>
          </p:cNvPr>
          <p:cNvSpPr txBox="1"/>
          <p:nvPr/>
        </p:nvSpPr>
        <p:spPr>
          <a:xfrm>
            <a:off x="229424" y="1443916"/>
            <a:ext cx="8354291" cy="5424562"/>
          </a:xfrm>
          <a:prstGeom prst="rect">
            <a:avLst/>
          </a:prstGeom>
          <a:noFill/>
        </p:spPr>
        <p:txBody>
          <a:bodyPr wrap="square" rtlCol="0">
            <a:spAutoFit/>
          </a:bodyPr>
          <a:lstStyle/>
          <a:p>
            <a:r>
              <a:rPr lang="en-GB" sz="1200" dirty="0">
                <a:solidFill>
                  <a:srgbClr val="008F00"/>
                </a:solidFill>
                <a:latin typeface="Arial" panose="020B0604020202020204" pitchFamily="34" charset="0"/>
                <a:cs typeface="Arial" panose="020B0604020202020204" pitchFamily="34" charset="0"/>
              </a:rPr>
              <a:t>Traditional Marxist theories of crime were created by </a:t>
            </a:r>
            <a:r>
              <a:rPr lang="en-GB" sz="1200" dirty="0" err="1">
                <a:solidFill>
                  <a:srgbClr val="008F00"/>
                </a:solidFill>
                <a:latin typeface="Arial" panose="020B0604020202020204" pitchFamily="34" charset="0"/>
                <a:cs typeface="Arial" panose="020B0604020202020204" pitchFamily="34" charset="0"/>
              </a:rPr>
              <a:t>Bonger</a:t>
            </a:r>
            <a:r>
              <a:rPr lang="en-GB" sz="1200" dirty="0">
                <a:solidFill>
                  <a:srgbClr val="008F00"/>
                </a:solidFill>
                <a:latin typeface="Arial" panose="020B0604020202020204" pitchFamily="34" charset="0"/>
                <a:cs typeface="Arial" panose="020B0604020202020204" pitchFamily="34" charset="0"/>
              </a:rPr>
              <a:t> (1916) and then developed by writers such as Chambliss (1975). They suggest that the majority of the population (the working-classes) are exploited by the owners of big businesses and the government. This leads to the creation of laws that appear to benefit the working-class (Pearce 1976), but actually benefit the ruling classes. Health and safety laws are a good example of this.</a:t>
            </a:r>
          </a:p>
          <a:p>
            <a:r>
              <a:rPr lang="en-GB" sz="1200" i="1" dirty="0">
                <a:solidFill>
                  <a:srgbClr val="7030A0"/>
                </a:solidFill>
                <a:latin typeface="Arial" panose="020B0604020202020204" pitchFamily="34" charset="0"/>
                <a:cs typeface="Arial" panose="020B0604020202020204" pitchFamily="34" charset="0"/>
              </a:rPr>
              <a:t>This paragraph presents good AO1 and there is some reference to key concepts. But, this first idea needs to be explored through reference to evidence and examples. So, the candidate could have improved the essay with the addition of the following:</a:t>
            </a:r>
          </a:p>
          <a:p>
            <a:endParaRPr lang="en-GB" sz="1200" i="1" dirty="0">
              <a:solidFill>
                <a:srgbClr val="7030A0"/>
              </a:solidFill>
              <a:latin typeface="Arial" panose="020B0604020202020204" pitchFamily="34" charset="0"/>
              <a:cs typeface="Arial" panose="020B0604020202020204" pitchFamily="34" charset="0"/>
            </a:endParaRPr>
          </a:p>
          <a:p>
            <a:r>
              <a:rPr lang="en-GB" sz="1200" i="1" dirty="0">
                <a:solidFill>
                  <a:srgbClr val="0070C0"/>
                </a:solidFill>
                <a:latin typeface="Arial" panose="020B0604020202020204" pitchFamily="34" charset="0"/>
                <a:cs typeface="Arial" panose="020B0604020202020204" pitchFamily="34" charset="0"/>
              </a:rPr>
              <a:t>For example, Union Carbide, a multi national chemical corporation built a factory in a town called Bhopal in India. The factory produced pesticides and required the use of highly dangerous chemicals. These chemicals were subject to strict controls in the USA and this was one of the reasons for moving production to India where such controls were less rigorous. The company failed to follow safety guidelines and there was a breach of the plant in which fatal gas killed and maimed thousands of the local population and continues to affect adults and children to this day. Union Carbide, though at fault, were never prosecuted. </a:t>
            </a:r>
            <a:r>
              <a:rPr lang="en-GB" sz="1200" i="1" dirty="0">
                <a:solidFill>
                  <a:srgbClr val="FF0000"/>
                </a:solidFill>
                <a:latin typeface="Arial" panose="020B0604020202020204" pitchFamily="34" charset="0"/>
                <a:cs typeface="Arial" panose="020B0604020202020204" pitchFamily="34" charset="0"/>
              </a:rPr>
              <a:t>This could suggest that Marxist claims that laws that appear to benefit the working classes do not in fact do so. If laws exist to protect workers but Companies are not prosecuted for breaching these laws then it could be argued that these laws do not protect the workers. So, Marxists could be correct.</a:t>
            </a:r>
          </a:p>
          <a:p>
            <a:r>
              <a:rPr lang="en-GB" sz="1200" i="1" dirty="0">
                <a:solidFill>
                  <a:srgbClr val="7030A0"/>
                </a:solidFill>
                <a:latin typeface="Arial" panose="020B0604020202020204" pitchFamily="34" charset="0"/>
                <a:cs typeface="Arial" panose="020B0604020202020204" pitchFamily="34" charset="0"/>
              </a:rPr>
              <a:t>The candidate could add detail by examining other examples that would enable both a positive and negative evaluation of this Marxist claim</a:t>
            </a:r>
          </a:p>
          <a:p>
            <a:endParaRPr lang="en-GB" sz="1200" dirty="0">
              <a:solidFill>
                <a:srgbClr val="7030A0"/>
              </a:solidFill>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r>
              <a:rPr lang="en-GB" sz="1200" dirty="0">
                <a:solidFill>
                  <a:srgbClr val="008F00"/>
                </a:solidFill>
                <a:latin typeface="Arial" panose="020B0604020202020204" pitchFamily="34" charset="0"/>
                <a:cs typeface="Arial" panose="020B0604020202020204" pitchFamily="34" charset="0"/>
              </a:rPr>
              <a:t>The Traditional Marxist view of law-creation suggests that all laws are created in the interests of the ruling class. It fails to recognise that there are a wide range of laws that benefit everyone, such as laws on health and safety, and consumer protection. The police are not there to repress the working-class as ruling class agents; they protect the public from victimisation. There are also problems with the notion that capitalism creates crime. Jones (2001) states that capitalist culture does not necessarily produce high crime rates. Switzerland, for example, is a capitalist society and yet has a very low crime rate. This theory also over-emphasises certain types of crime and completely ignores others. What about domestic violence and rape?</a:t>
            </a:r>
          </a:p>
          <a:p>
            <a:r>
              <a:rPr lang="en-GB" sz="1200" dirty="0">
                <a:solidFill>
                  <a:srgbClr val="7030A0"/>
                </a:solidFill>
                <a:latin typeface="Arial" panose="020B0604020202020204" pitchFamily="34" charset="0"/>
                <a:cs typeface="Arial" panose="020B0604020202020204" pitchFamily="34" charset="0"/>
              </a:rPr>
              <a:t>Some evidence and examples are required here, followed by evaluative commentary linked to the debate</a:t>
            </a:r>
            <a:r>
              <a:rPr lang="en-GB" sz="1200" dirty="0">
                <a:solidFill>
                  <a:srgbClr val="7030A0"/>
                </a:solidFill>
              </a:rPr>
              <a:t>.</a:t>
            </a:r>
          </a:p>
          <a:p>
            <a:endParaRPr lang="en-GB" sz="1050" dirty="0"/>
          </a:p>
        </p:txBody>
      </p:sp>
    </p:spTree>
    <p:extLst>
      <p:ext uri="{BB962C8B-B14F-4D97-AF65-F5344CB8AC3E}">
        <p14:creationId xmlns:p14="http://schemas.microsoft.com/office/powerpoint/2010/main" val="16514898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351158-C2B8-694A-91EB-2D51D04858B8}"/>
              </a:ext>
            </a:extLst>
          </p:cNvPr>
          <p:cNvSpPr txBox="1"/>
          <p:nvPr/>
        </p:nvSpPr>
        <p:spPr>
          <a:xfrm>
            <a:off x="481263" y="2132596"/>
            <a:ext cx="8145379" cy="3323987"/>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Advice on essay marking</a:t>
            </a:r>
          </a:p>
          <a:p>
            <a:r>
              <a:rPr lang="en-US" sz="1400" dirty="0">
                <a:latin typeface="Arial" panose="020B0604020202020204" pitchFamily="34" charset="0"/>
                <a:cs typeface="Arial" panose="020B0604020202020204" pitchFamily="34" charset="0"/>
              </a:rPr>
              <a:t>Essays in Unit 3 carry a lot of marks and most are weighted towards the higher order skills [AO2 and AO3]. This means that essays that are descriptive in tone are unlikely to be awarded high marks for the se skills.</a:t>
            </a:r>
          </a:p>
          <a:p>
            <a:r>
              <a:rPr lang="en-US" sz="1400" dirty="0">
                <a:latin typeface="Arial" panose="020B0604020202020204" pitchFamily="34" charset="0"/>
                <a:cs typeface="Arial" panose="020B0604020202020204" pitchFamily="34" charset="0"/>
              </a:rPr>
              <a:t>So, it is vital that ideas are explained and evaluated in relation to the command word in the question.</a:t>
            </a:r>
          </a:p>
          <a:p>
            <a:r>
              <a:rPr lang="en-US" sz="1400" dirty="0">
                <a:latin typeface="Arial" panose="020B0604020202020204" pitchFamily="34" charset="0"/>
                <a:cs typeface="Arial" panose="020B0604020202020204" pitchFamily="34" charset="0"/>
              </a:rPr>
              <a:t>Look for sentences that start with </a:t>
            </a:r>
            <a:r>
              <a:rPr lang="en-US" sz="1400" i="1" dirty="0">
                <a:latin typeface="Arial" panose="020B0604020202020204" pitchFamily="34" charset="0"/>
                <a:cs typeface="Arial" panose="020B0604020202020204" pitchFamily="34" charset="0"/>
              </a:rPr>
              <a:t>this means that, this suggests, the problem with this is, the strength of this idea is.</a:t>
            </a:r>
            <a:r>
              <a:rPr lang="en-US" sz="1400" dirty="0">
                <a:latin typeface="Arial" panose="020B0604020202020204" pitchFamily="34" charset="0"/>
                <a:cs typeface="Arial" panose="020B0604020202020204" pitchFamily="34" charset="0"/>
              </a:rPr>
              <a:t> There should be a clear focus on the theory or theories in question with regular links back to the focus throughout. There should be an evaluative tone throughout, not just at the end.</a:t>
            </a:r>
          </a:p>
          <a:p>
            <a:endParaRPr lang="en-US" sz="1400" dirty="0">
              <a:latin typeface="Arial" panose="020B0604020202020204" pitchFamily="34" charset="0"/>
              <a:cs typeface="Arial" panose="020B0604020202020204" pitchFamily="34" charset="0"/>
            </a:endParaRP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Compare slides 25 and 26</a:t>
            </a:r>
          </a:p>
          <a:p>
            <a:r>
              <a:rPr lang="en-US" sz="1400" dirty="0">
                <a:latin typeface="Arial" panose="020B0604020202020204" pitchFamily="34" charset="0"/>
                <a:cs typeface="Arial" panose="020B0604020202020204" pitchFamily="34" charset="0"/>
              </a:rPr>
              <a:t>The extract on slide 25 demonstrates very good AO1 but does not take opportunities to offer examples and evaluative commentary.</a:t>
            </a:r>
          </a:p>
          <a:p>
            <a:r>
              <a:rPr lang="en-US" sz="1400" dirty="0">
                <a:latin typeface="Arial" panose="020B0604020202020204" pitchFamily="34" charset="0"/>
                <a:cs typeface="Arial" panose="020B0604020202020204" pitchFamily="34" charset="0"/>
              </a:rPr>
              <a:t>The addition of an example and evaluative commentary to the extract on slide 26 elevates the extract.</a:t>
            </a:r>
          </a:p>
        </p:txBody>
      </p:sp>
    </p:spTree>
    <p:extLst>
      <p:ext uri="{BB962C8B-B14F-4D97-AF65-F5344CB8AC3E}">
        <p14:creationId xmlns:p14="http://schemas.microsoft.com/office/powerpoint/2010/main" val="8591124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2200" dirty="0">
                <a:latin typeface="Arial" panose="020B0604020202020204" pitchFamily="34" charset="0"/>
                <a:cs typeface="Arial" panose="020B0604020202020204" pitchFamily="34" charset="0"/>
                <a:hlinkClick r:id="rId2"/>
              </a:rPr>
              <a:t>GCESociology@wjec.co.uk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730573" y="320847"/>
            <a:ext cx="5682853" cy="68103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358643" y="1923120"/>
            <a:ext cx="6426714" cy="1061829"/>
          </a:xfrm>
          <a:prstGeom prst="rect">
            <a:avLst/>
          </a:prstGeom>
          <a:noFill/>
        </p:spPr>
        <p:txBody>
          <a:bodyPr wrap="square" rtlCol="0">
            <a:spAutoFit/>
          </a:bodyPr>
          <a:lstStyle/>
          <a:p>
            <a:endParaRPr lang="en-GB" b="1" dirty="0"/>
          </a:p>
          <a:p>
            <a:pPr lvl="0"/>
            <a:endParaRPr lang="en-GB" sz="1500" dirty="0"/>
          </a:p>
          <a:p>
            <a:pPr lvl="0"/>
            <a:endParaRPr lang="en-GB" sz="1500" dirty="0"/>
          </a:p>
          <a:p>
            <a:pPr lvl="0"/>
            <a:endParaRPr lang="en-GB" sz="1500" dirty="0"/>
          </a:p>
        </p:txBody>
      </p:sp>
      <p:sp>
        <p:nvSpPr>
          <p:cNvPr id="2" name="Rectangle 1">
            <a:extLst>
              <a:ext uri="{FF2B5EF4-FFF2-40B4-BE49-F238E27FC236}">
                <a16:creationId xmlns:a16="http://schemas.microsoft.com/office/drawing/2014/main" id="{A9BF2AE7-38E2-4244-81FE-562A0B03AF4F}"/>
              </a:ext>
            </a:extLst>
          </p:cNvPr>
          <p:cNvSpPr/>
          <p:nvPr/>
        </p:nvSpPr>
        <p:spPr>
          <a:xfrm>
            <a:off x="644235" y="2104159"/>
            <a:ext cx="8150443" cy="3046988"/>
          </a:xfrm>
          <a:prstGeom prst="rect">
            <a:avLst/>
          </a:prstGeom>
        </p:spPr>
        <p:txBody>
          <a:bodyPr wrap="square">
            <a:spAutoFit/>
          </a:bodyPr>
          <a:lstStyle/>
          <a:p>
            <a:pPr marL="428625" indent="-428625"/>
            <a:r>
              <a:rPr lang="en-GB" sz="2400" dirty="0">
                <a:ea typeface="Cambria" panose="02040503050406030204" pitchFamily="18" charset="0"/>
                <a:cs typeface="Cambria" panose="02040503050406030204" pitchFamily="18" charset="0"/>
              </a:rPr>
              <a:t>This paper is Unit 3 Sociology. </a:t>
            </a:r>
          </a:p>
          <a:p>
            <a:pPr marL="428625" indent="-428625"/>
            <a:endParaRPr lang="en-GB" sz="2400" dirty="0">
              <a:ea typeface="Cambria" panose="02040503050406030204" pitchFamily="18" charset="0"/>
              <a:cs typeface="Cambria" panose="02040503050406030204" pitchFamily="18" charset="0"/>
            </a:endParaRPr>
          </a:p>
          <a:p>
            <a:pPr marL="428625" indent="-428625"/>
            <a:r>
              <a:rPr lang="en-GB" sz="2400" dirty="0">
                <a:ea typeface="Cambria" panose="02040503050406030204" pitchFamily="18" charset="0"/>
                <a:cs typeface="Cambria" panose="02040503050406030204" pitchFamily="18" charset="0"/>
              </a:rPr>
              <a:t>It is testing the Power and Control part of the course.</a:t>
            </a:r>
          </a:p>
          <a:p>
            <a:pPr marL="428625" indent="-428625"/>
            <a:endParaRPr lang="en-GB" sz="2400" dirty="0">
              <a:ea typeface="Cambria" panose="02040503050406030204" pitchFamily="18" charset="0"/>
              <a:cs typeface="Cambria" panose="02040503050406030204" pitchFamily="18" charset="0"/>
            </a:endParaRPr>
          </a:p>
          <a:p>
            <a:r>
              <a:rPr lang="en-GB" sz="2400" dirty="0">
                <a:ea typeface="Cambria" panose="02040503050406030204" pitchFamily="18" charset="0"/>
                <a:cs typeface="Cambria" panose="02040503050406030204" pitchFamily="18" charset="0"/>
              </a:rPr>
              <a:t>The paper is made up of 4 options, candidates select the option that they have studied.</a:t>
            </a:r>
          </a:p>
          <a:p>
            <a:pPr marL="428625" indent="-428625"/>
            <a:endParaRPr lang="en-GB" sz="2400" dirty="0">
              <a:ea typeface="Cambria" panose="02040503050406030204" pitchFamily="18" charset="0"/>
              <a:cs typeface="Cambria" panose="02040503050406030204" pitchFamily="18" charset="0"/>
            </a:endParaRPr>
          </a:p>
          <a:p>
            <a:pPr marL="428625" indent="-428625"/>
            <a:r>
              <a:rPr lang="en-GB" sz="2400" dirty="0">
                <a:ea typeface="Cambria" panose="02040503050406030204" pitchFamily="18" charset="0"/>
                <a:cs typeface="Cambria" panose="02040503050406030204" pitchFamily="18" charset="0"/>
              </a:rPr>
              <a:t>The exam lasts 2hrs.</a:t>
            </a:r>
          </a:p>
        </p:txBody>
      </p:sp>
    </p:spTree>
    <p:extLst>
      <p:ext uri="{BB962C8B-B14F-4D97-AF65-F5344CB8AC3E}">
        <p14:creationId xmlns:p14="http://schemas.microsoft.com/office/powerpoint/2010/main" val="1303220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1485900" y="325687"/>
            <a:ext cx="6172200" cy="857250"/>
          </a:xfrm>
          <a:prstGeom prst="rect">
            <a:avLst/>
          </a:prstGeom>
        </p:spPr>
        <p:txBody>
          <a:bodyPr vert="horz" lIns="68580" tIns="34290" rIns="68580" bIns="34290" rtlCol="0" anchor="ctr">
            <a:normAutofit fontScale="92500" lnSpcReduction="10000"/>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3000" dirty="0"/>
              <a:t>Assessment objectives and weightings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485900" y="1931531"/>
            <a:ext cx="6172200" cy="388377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500" b="1" dirty="0"/>
              <a:t>Assessment Objectives and weightings</a:t>
            </a:r>
          </a:p>
          <a:p>
            <a:endParaRPr lang="en-GB" sz="1500" dirty="0">
              <a:solidFill>
                <a:srgbClr val="FF0000"/>
              </a:solidFill>
            </a:endParaRPr>
          </a:p>
          <a:p>
            <a:endParaRPr lang="en-GB" sz="1500" b="1" dirty="0"/>
          </a:p>
        </p:txBody>
      </p:sp>
      <p:sp>
        <p:nvSpPr>
          <p:cNvPr id="5" name="TextBox 4">
            <a:extLst>
              <a:ext uri="{FF2B5EF4-FFF2-40B4-BE49-F238E27FC236}">
                <a16:creationId xmlns:a16="http://schemas.microsoft.com/office/drawing/2014/main" id="{C5852692-1581-074B-A745-4A4B4192C745}"/>
              </a:ext>
            </a:extLst>
          </p:cNvPr>
          <p:cNvSpPr txBox="1"/>
          <p:nvPr/>
        </p:nvSpPr>
        <p:spPr>
          <a:xfrm>
            <a:off x="1201544" y="2213166"/>
            <a:ext cx="7047105" cy="3808735"/>
          </a:xfrm>
          <a:prstGeom prst="rect">
            <a:avLst/>
          </a:prstGeom>
          <a:noFill/>
        </p:spPr>
        <p:txBody>
          <a:bodyPr wrap="square" rtlCol="0">
            <a:spAutoFit/>
          </a:bodyPr>
          <a:lstStyle/>
          <a:p>
            <a:r>
              <a:rPr lang="en-GB" sz="1050" b="1" dirty="0"/>
              <a:t>AO1</a:t>
            </a:r>
            <a:endParaRPr lang="en-GB" sz="1050" dirty="0"/>
          </a:p>
          <a:p>
            <a:r>
              <a:rPr lang="en-GB" sz="1050" dirty="0"/>
              <a:t>Demonstrate knowledge and understanding of:</a:t>
            </a:r>
          </a:p>
          <a:p>
            <a:pPr lvl="0"/>
            <a:r>
              <a:rPr lang="en-GB" sz="1050" dirty="0"/>
              <a:t>sociological theories, concepts and evidence</a:t>
            </a:r>
          </a:p>
          <a:p>
            <a:pPr lvl="0"/>
            <a:r>
              <a:rPr lang="en-GB" sz="1050" dirty="0"/>
              <a:t>sociological research methods</a:t>
            </a:r>
          </a:p>
          <a:p>
            <a:r>
              <a:rPr lang="en-GB" sz="1050" b="1" dirty="0"/>
              <a:t>AO2</a:t>
            </a:r>
            <a:endParaRPr lang="en-GB" sz="1050" dirty="0"/>
          </a:p>
          <a:p>
            <a:r>
              <a:rPr lang="en-GB" sz="1050" dirty="0"/>
              <a:t>Apply sociological theories, concepts, evidence and research methods to a range of</a:t>
            </a:r>
          </a:p>
          <a:p>
            <a:r>
              <a:rPr lang="en-GB" sz="1050" dirty="0"/>
              <a:t>Issues   [using knowledge and understanding to respond to the task]</a:t>
            </a:r>
          </a:p>
          <a:p>
            <a:r>
              <a:rPr lang="en-GB" sz="1050" b="1" dirty="0"/>
              <a:t>AO3</a:t>
            </a:r>
            <a:endParaRPr lang="en-GB" sz="1050" dirty="0"/>
          </a:p>
          <a:p>
            <a:r>
              <a:rPr lang="en-GB" sz="1050" dirty="0"/>
              <a:t>Analyse and evaluate sociological theories, concepts, evidence and research</a:t>
            </a:r>
          </a:p>
          <a:p>
            <a:r>
              <a:rPr lang="en-GB" sz="1050" dirty="0"/>
              <a:t>methods in order to:</a:t>
            </a:r>
          </a:p>
          <a:p>
            <a:pPr lvl="0"/>
            <a:r>
              <a:rPr lang="en-GB" sz="1050" dirty="0"/>
              <a:t>present arguments [points for and against]</a:t>
            </a:r>
          </a:p>
          <a:p>
            <a:pPr lvl="0"/>
            <a:r>
              <a:rPr lang="en-GB" sz="1050" dirty="0"/>
              <a:t> make judgements. [based on the evidence]</a:t>
            </a:r>
          </a:p>
          <a:p>
            <a:pPr lvl="0"/>
            <a:r>
              <a:rPr lang="en-GB" sz="1050" dirty="0"/>
              <a:t>draw conclusions</a:t>
            </a:r>
          </a:p>
          <a:p>
            <a:r>
              <a:rPr lang="en-GB" sz="1050" dirty="0"/>
              <a:t> </a:t>
            </a:r>
          </a:p>
          <a:p>
            <a:r>
              <a:rPr lang="en-GB" sz="1050" dirty="0"/>
              <a:t>Assessment objective weightings are shown below as a percentage of the full</a:t>
            </a:r>
          </a:p>
          <a:p>
            <a:r>
              <a:rPr lang="en-GB" sz="1050" dirty="0"/>
              <a:t>A level, with AS weightings in brackets.</a:t>
            </a:r>
          </a:p>
          <a:p>
            <a:r>
              <a:rPr lang="en-GB" sz="1050" b="1" dirty="0"/>
              <a:t>Unit Weighting                        AO1            AO2           AO3</a:t>
            </a:r>
            <a:endParaRPr lang="en-GB" sz="1050" dirty="0"/>
          </a:p>
          <a:p>
            <a:r>
              <a:rPr lang="en-GB" sz="1050" dirty="0"/>
              <a:t>AS Unit 1 15% (37.5%)            8% (20%)   4% (10%)  3% (7.5%)</a:t>
            </a:r>
          </a:p>
          <a:p>
            <a:r>
              <a:rPr lang="en-GB" sz="1050" dirty="0"/>
              <a:t>AS Unit 2 25% (62.5%)            13% (33%) 7% (17%) 5% (12.5%)</a:t>
            </a:r>
          </a:p>
          <a:p>
            <a:r>
              <a:rPr lang="en-GB" sz="1050" dirty="0"/>
              <a:t>A2 Unit 3 25%.                         11%            9%.           5%</a:t>
            </a:r>
          </a:p>
          <a:p>
            <a:r>
              <a:rPr lang="en-GB" sz="1050" dirty="0"/>
              <a:t>A2 Unit 4 35%                          12%            13%          10%</a:t>
            </a:r>
          </a:p>
          <a:p>
            <a:r>
              <a:rPr lang="en-GB" sz="1050" dirty="0"/>
              <a:t> </a:t>
            </a:r>
          </a:p>
          <a:p>
            <a:r>
              <a:rPr lang="en-GB" sz="1050" dirty="0"/>
              <a:t>Total 100%                                44%            33%           23%</a:t>
            </a:r>
          </a:p>
        </p:txBody>
      </p:sp>
    </p:spTree>
    <p:extLst>
      <p:ext uri="{BB962C8B-B14F-4D97-AF65-F5344CB8AC3E}">
        <p14:creationId xmlns:p14="http://schemas.microsoft.com/office/powerpoint/2010/main" val="3215716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730573" y="290026"/>
            <a:ext cx="5682853" cy="68103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1358643" y="1923121"/>
            <a:ext cx="6426714" cy="378565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Assessment Purpose</a:t>
            </a:r>
          </a:p>
          <a:p>
            <a:r>
              <a:rPr lang="en-GB" sz="1350" b="1" dirty="0"/>
              <a:t>Power and Control </a:t>
            </a:r>
            <a:endParaRPr lang="en-GB" sz="1500" dirty="0"/>
          </a:p>
          <a:p>
            <a:r>
              <a:rPr lang="en-GB" sz="1350" dirty="0"/>
              <a:t>Written examination: 2 hours 25% of qualification </a:t>
            </a:r>
            <a:endParaRPr lang="en-GB" sz="1500" dirty="0"/>
          </a:p>
          <a:p>
            <a:r>
              <a:rPr lang="en-GB" sz="1350" dirty="0"/>
              <a:t>This unit focuses on the themes of power, differentiation and stratification with issues relating to social order and social control studied through one of the following options: </a:t>
            </a:r>
            <a:endParaRPr lang="en-GB" sz="1500" dirty="0"/>
          </a:p>
          <a:p>
            <a:pPr marL="214313" indent="-214313">
              <a:buFont typeface="Arial" panose="020B0604020202020204" pitchFamily="34" charset="0"/>
              <a:buChar char="•"/>
            </a:pPr>
            <a:r>
              <a:rPr lang="en-GB" sz="1350" b="1" dirty="0"/>
              <a:t>crime and deviance </a:t>
            </a:r>
          </a:p>
          <a:p>
            <a:pPr marL="214313" indent="-214313">
              <a:buFont typeface="Arial" panose="020B0604020202020204" pitchFamily="34" charset="0"/>
              <a:buChar char="•"/>
            </a:pPr>
            <a:r>
              <a:rPr lang="en-GB" sz="1350" b="1" dirty="0"/>
              <a:t>health and disability </a:t>
            </a:r>
          </a:p>
          <a:p>
            <a:pPr marL="214313" indent="-214313">
              <a:buFont typeface="Arial" panose="020B0604020202020204" pitchFamily="34" charset="0"/>
              <a:buChar char="•"/>
            </a:pPr>
            <a:r>
              <a:rPr lang="en-GB" sz="1350" b="1" dirty="0"/>
              <a:t>politics (for assessment in 2021 only) </a:t>
            </a:r>
          </a:p>
          <a:p>
            <a:pPr marL="214313" indent="-214313">
              <a:buFont typeface="Arial" panose="020B0604020202020204" pitchFamily="34" charset="0"/>
              <a:buChar char="•"/>
            </a:pPr>
            <a:r>
              <a:rPr lang="en-GB" sz="1350" b="1" dirty="0"/>
              <a:t>world sociology </a:t>
            </a:r>
          </a:p>
          <a:p>
            <a:r>
              <a:rPr lang="en-GB" sz="1350" dirty="0"/>
              <a:t>Learners will be required to develop knowledge and understanding of the subject content and an ability to apply, analyse and evaluate sociological theories and evidence with reference to Welsh examples where applicable. </a:t>
            </a:r>
          </a:p>
          <a:p>
            <a:endParaRPr lang="en-GB" sz="1350" dirty="0"/>
          </a:p>
          <a:p>
            <a:pPr lvl="0"/>
            <a:endParaRPr lang="en-GB" sz="1500" dirty="0"/>
          </a:p>
          <a:p>
            <a:pPr lvl="0"/>
            <a:endParaRPr lang="en-GB" sz="1500" dirty="0"/>
          </a:p>
          <a:p>
            <a:pPr lvl="0"/>
            <a:endParaRPr lang="en-GB" sz="1500" dirty="0"/>
          </a:p>
          <a:p>
            <a:pPr lvl="0"/>
            <a:endParaRPr lang="en-GB" sz="1500" dirty="0"/>
          </a:p>
        </p:txBody>
      </p:sp>
    </p:spTree>
    <p:extLst>
      <p:ext uri="{BB962C8B-B14F-4D97-AF65-F5344CB8AC3E}">
        <p14:creationId xmlns:p14="http://schemas.microsoft.com/office/powerpoint/2010/main" val="2124077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B57B902-01B5-BE40-888E-EAB690008F84}"/>
              </a:ext>
            </a:extLst>
          </p:cNvPr>
          <p:cNvGraphicFramePr>
            <a:graphicFrameLocks noGrp="1"/>
          </p:cNvGraphicFramePr>
          <p:nvPr/>
        </p:nvGraphicFramePr>
        <p:xfrm>
          <a:off x="1414319" y="1848597"/>
          <a:ext cx="6424758" cy="3990229"/>
        </p:xfrm>
        <a:graphic>
          <a:graphicData uri="http://schemas.openxmlformats.org/drawingml/2006/table">
            <a:tbl>
              <a:tblPr firstRow="1" firstCol="1" bandRow="1">
                <a:tableStyleId>{5C22544A-7EE6-4342-B048-85BDC9FD1C3A}</a:tableStyleId>
              </a:tblPr>
              <a:tblGrid>
                <a:gridCol w="376130">
                  <a:extLst>
                    <a:ext uri="{9D8B030D-6E8A-4147-A177-3AD203B41FA5}">
                      <a16:colId xmlns:a16="http://schemas.microsoft.com/office/drawing/2014/main" val="1819552999"/>
                    </a:ext>
                  </a:extLst>
                </a:gridCol>
                <a:gridCol w="2015856">
                  <a:extLst>
                    <a:ext uri="{9D8B030D-6E8A-4147-A177-3AD203B41FA5}">
                      <a16:colId xmlns:a16="http://schemas.microsoft.com/office/drawing/2014/main" val="288226953"/>
                    </a:ext>
                  </a:extLst>
                </a:gridCol>
                <a:gridCol w="2116227">
                  <a:extLst>
                    <a:ext uri="{9D8B030D-6E8A-4147-A177-3AD203B41FA5}">
                      <a16:colId xmlns:a16="http://schemas.microsoft.com/office/drawing/2014/main" val="1614378499"/>
                    </a:ext>
                  </a:extLst>
                </a:gridCol>
                <a:gridCol w="1916545">
                  <a:extLst>
                    <a:ext uri="{9D8B030D-6E8A-4147-A177-3AD203B41FA5}">
                      <a16:colId xmlns:a16="http://schemas.microsoft.com/office/drawing/2014/main" val="929473243"/>
                    </a:ext>
                  </a:extLst>
                </a:gridCol>
              </a:tblGrid>
              <a:tr h="604025">
                <a:tc>
                  <a:txBody>
                    <a:bodyPr/>
                    <a:lstStyle/>
                    <a:p>
                      <a:pPr>
                        <a:spcAft>
                          <a:spcPts val="0"/>
                        </a:spcAft>
                      </a:pPr>
                      <a:r>
                        <a:rPr lang="en-GB" sz="900" dirty="0">
                          <a:effectLst/>
                        </a:rPr>
                        <a:t>Band</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nchor="ctr"/>
                </a:tc>
                <a:tc>
                  <a:txBody>
                    <a:bodyPr/>
                    <a:lstStyle/>
                    <a:p>
                      <a:pPr algn="ctr"/>
                      <a:r>
                        <a:rPr lang="en-GB" sz="1100" b="1" kern="1200" dirty="0">
                          <a:solidFill>
                            <a:schemeClr val="lt1"/>
                          </a:solidFill>
                          <a:effectLst/>
                          <a:highlight>
                            <a:srgbClr val="00FF00"/>
                          </a:highlight>
                          <a:latin typeface="+mn-lt"/>
                          <a:ea typeface="+mn-ea"/>
                          <a:cs typeface="+mn-cs"/>
                        </a:rPr>
                        <a:t>AO1</a:t>
                      </a:r>
                    </a:p>
                    <a:p>
                      <a:pPr algn="ctr"/>
                      <a:r>
                        <a:rPr lang="en-GB" sz="1100" b="1" i="1" kern="1200" dirty="0">
                          <a:solidFill>
                            <a:schemeClr val="lt1"/>
                          </a:solidFill>
                          <a:effectLst/>
                          <a:highlight>
                            <a:srgbClr val="00FF00"/>
                          </a:highlight>
                          <a:latin typeface="+mn-lt"/>
                          <a:ea typeface="+mn-ea"/>
                          <a:cs typeface="+mn-cs"/>
                        </a:rPr>
                        <a:t>Accurate and relevant  knowledge and understanding</a:t>
                      </a:r>
                      <a:endParaRPr lang="en-GB" sz="1100" dirty="0">
                        <a:solidFill>
                          <a:schemeClr val="bg1"/>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solidFill>
                      <a:schemeClr val="bg1"/>
                    </a:solidFill>
                  </a:tcPr>
                </a:tc>
                <a:tc>
                  <a:txBody>
                    <a:bodyPr/>
                    <a:lstStyle/>
                    <a:p>
                      <a:pPr algn="ctr"/>
                      <a:r>
                        <a:rPr lang="en-GB" sz="1100" b="1" kern="1200" dirty="0">
                          <a:solidFill>
                            <a:schemeClr val="lt1"/>
                          </a:solidFill>
                          <a:effectLst/>
                          <a:highlight>
                            <a:srgbClr val="0000FF"/>
                          </a:highlight>
                          <a:latin typeface="+mn-lt"/>
                          <a:ea typeface="+mn-ea"/>
                          <a:cs typeface="+mn-cs"/>
                        </a:rPr>
                        <a:t>AO2</a:t>
                      </a:r>
                    </a:p>
                    <a:p>
                      <a:pPr algn="ctr"/>
                      <a:r>
                        <a:rPr lang="en-GB" sz="1100" b="1" i="1" kern="1200" dirty="0">
                          <a:solidFill>
                            <a:schemeClr val="lt1"/>
                          </a:solidFill>
                          <a:effectLst/>
                          <a:highlight>
                            <a:srgbClr val="0000FF"/>
                          </a:highlight>
                          <a:latin typeface="+mn-lt"/>
                          <a:ea typeface="+mn-ea"/>
                          <a:cs typeface="+mn-cs"/>
                        </a:rPr>
                        <a:t>Explaining and applying knowledge to the question </a:t>
                      </a:r>
                      <a:endParaRPr lang="en-GB" sz="1100" dirty="0">
                        <a:solidFill>
                          <a:schemeClr val="bg1"/>
                        </a:solidFill>
                        <a:effectLst/>
                        <a:highlight>
                          <a:srgbClr val="0000FF"/>
                        </a:highlight>
                      </a:endParaRPr>
                    </a:p>
                  </a:txBody>
                  <a:tcPr marL="26863" marR="26863" marT="0" marB="0">
                    <a:solidFill>
                      <a:schemeClr val="bg1"/>
                    </a:solidFill>
                  </a:tcPr>
                </a:tc>
                <a:tc>
                  <a:txBody>
                    <a:bodyPr/>
                    <a:lstStyle/>
                    <a:p>
                      <a:pPr algn="ctr"/>
                      <a:r>
                        <a:rPr lang="en-GB" sz="1100" b="1" kern="1200" dirty="0">
                          <a:solidFill>
                            <a:schemeClr val="lt1"/>
                          </a:solidFill>
                          <a:effectLst/>
                          <a:highlight>
                            <a:srgbClr val="FF0000"/>
                          </a:highlight>
                          <a:latin typeface="+mn-lt"/>
                          <a:ea typeface="+mn-ea"/>
                          <a:cs typeface="+mn-cs"/>
                        </a:rPr>
                        <a:t>AO3</a:t>
                      </a:r>
                    </a:p>
                    <a:p>
                      <a:pPr algn="ctr"/>
                      <a:r>
                        <a:rPr lang="en-GB" sz="1100" b="1" i="1" kern="1200" dirty="0">
                          <a:solidFill>
                            <a:schemeClr val="lt1"/>
                          </a:solidFill>
                          <a:effectLst/>
                          <a:highlight>
                            <a:srgbClr val="FF0000"/>
                          </a:highlight>
                          <a:latin typeface="+mn-lt"/>
                          <a:ea typeface="+mn-ea"/>
                          <a:cs typeface="+mn-cs"/>
                        </a:rPr>
                        <a:t>Making judgements on the ideas and concepts</a:t>
                      </a:r>
                      <a:endParaRPr lang="en-GB" sz="1100" dirty="0">
                        <a:solidFill>
                          <a:schemeClr val="bg1"/>
                        </a:solidFill>
                        <a:effectLst/>
                        <a:highlight>
                          <a:srgbClr val="FF0000"/>
                        </a:highligh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solidFill>
                      <a:schemeClr val="bg1"/>
                    </a:solidFill>
                  </a:tcPr>
                </a:tc>
                <a:extLst>
                  <a:ext uri="{0D108BD9-81ED-4DB2-BD59-A6C34878D82A}">
                    <a16:rowId xmlns:a16="http://schemas.microsoft.com/office/drawing/2014/main" val="4005802923"/>
                  </a:ext>
                </a:extLst>
              </a:tr>
              <a:tr h="768096">
                <a:tc>
                  <a:txBody>
                    <a:bodyPr/>
                    <a:lstStyle/>
                    <a:p>
                      <a:pPr>
                        <a:spcAft>
                          <a:spcPts val="0"/>
                        </a:spcAft>
                      </a:pPr>
                      <a:r>
                        <a:rPr lang="en-GB" sz="1400" dirty="0">
                          <a:effectLst/>
                        </a:rPr>
                        <a:t>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nchor="ctr"/>
                </a:tc>
                <a:tc>
                  <a:txBody>
                    <a:bodyPr/>
                    <a:lstStyle/>
                    <a:p>
                      <a:pPr>
                        <a:lnSpc>
                          <a:spcPct val="115000"/>
                        </a:lnSpc>
                        <a:spcAft>
                          <a:spcPts val="0"/>
                        </a:spcAft>
                      </a:pPr>
                      <a:r>
                        <a:rPr lang="en-GB" sz="900" dirty="0">
                          <a:effectLst/>
                        </a:rPr>
                        <a:t>Answers will show a </a:t>
                      </a:r>
                      <a:r>
                        <a:rPr lang="en-GB" sz="900" dirty="0">
                          <a:effectLst/>
                          <a:highlight>
                            <a:srgbClr val="FFFF00"/>
                          </a:highlight>
                        </a:rPr>
                        <a:t>detailed</a:t>
                      </a:r>
                      <a:r>
                        <a:rPr lang="en-GB" sz="900" dirty="0">
                          <a:effectLst/>
                        </a:rPr>
                        <a:t> knowledge and understanding of sociological theories and/or  concepts and/or evidence relevant to the question. </a:t>
                      </a:r>
                    </a:p>
                    <a:p>
                      <a:pPr>
                        <a:spcAft>
                          <a:spcPts val="0"/>
                        </a:spcAft>
                      </a:pPr>
                      <a:r>
                        <a:rPr lang="en-GB" sz="900" dirty="0">
                          <a:effectLst/>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lnSpc>
                          <a:spcPct val="115000"/>
                        </a:lnSpc>
                        <a:spcAft>
                          <a:spcPts val="0"/>
                        </a:spcAft>
                      </a:pPr>
                      <a:r>
                        <a:rPr lang="en-GB" sz="900" dirty="0">
                          <a:effectLst/>
                        </a:rPr>
                        <a:t>Answers will explain the sociological theories/ concepts/evidence in </a:t>
                      </a:r>
                      <a:r>
                        <a:rPr lang="en-GB" sz="900" dirty="0">
                          <a:effectLst/>
                          <a:highlight>
                            <a:srgbClr val="FFFF00"/>
                          </a:highlight>
                        </a:rPr>
                        <a:t>detail </a:t>
                      </a:r>
                      <a:r>
                        <a:rPr lang="en-GB" sz="900" dirty="0">
                          <a:effectLst/>
                        </a:rPr>
                        <a:t>and these are clearly applied to the question</a:t>
                      </a:r>
                    </a:p>
                    <a:p>
                      <a:pPr>
                        <a:spcAft>
                          <a:spcPts val="0"/>
                        </a:spcAft>
                      </a:pPr>
                      <a:r>
                        <a:rPr lang="en-GB" sz="900" dirty="0">
                          <a:effectLst/>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spcAft>
                          <a:spcPts val="0"/>
                        </a:spcAft>
                      </a:pPr>
                      <a:r>
                        <a:rPr lang="en-GB" sz="900" dirty="0">
                          <a:effectLst/>
                        </a:rPr>
                        <a:t>Answers will include well organised and logical arguments. Judgements and conclusions will show </a:t>
                      </a:r>
                      <a:r>
                        <a:rPr lang="en-GB" sz="900" dirty="0">
                          <a:effectLst/>
                          <a:highlight>
                            <a:srgbClr val="FFFF00"/>
                          </a:highlight>
                        </a:rPr>
                        <a:t>detailed</a:t>
                      </a:r>
                      <a:r>
                        <a:rPr lang="en-GB" sz="900" dirty="0">
                          <a:effectLst/>
                        </a:rPr>
                        <a:t> evaluation of the relevant theories/ concepts/evidence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extLst>
                  <a:ext uri="{0D108BD9-81ED-4DB2-BD59-A6C34878D82A}">
                    <a16:rowId xmlns:a16="http://schemas.microsoft.com/office/drawing/2014/main" val="2138277606"/>
                  </a:ext>
                </a:extLst>
              </a:tr>
              <a:tr h="768096">
                <a:tc>
                  <a:txBody>
                    <a:bodyPr/>
                    <a:lstStyle/>
                    <a:p>
                      <a:pPr>
                        <a:spcAft>
                          <a:spcPts val="0"/>
                        </a:spcAft>
                      </a:pPr>
                      <a:r>
                        <a:rPr lang="en-GB" sz="1400" dirty="0">
                          <a:effectLst/>
                        </a:rPr>
                        <a:t>3</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nchor="ctr"/>
                </a:tc>
                <a:tc>
                  <a:txBody>
                    <a:bodyPr/>
                    <a:lstStyle/>
                    <a:p>
                      <a:pPr>
                        <a:lnSpc>
                          <a:spcPct val="115000"/>
                        </a:lnSpc>
                        <a:spcAft>
                          <a:spcPts val="0"/>
                        </a:spcAft>
                      </a:pPr>
                      <a:r>
                        <a:rPr lang="en-GB" sz="900" dirty="0">
                          <a:effectLst/>
                        </a:rPr>
                        <a:t>Answers will show </a:t>
                      </a:r>
                      <a:r>
                        <a:rPr lang="en-GB" sz="900" dirty="0">
                          <a:effectLst/>
                          <a:highlight>
                            <a:srgbClr val="FFFF00"/>
                          </a:highlight>
                        </a:rPr>
                        <a:t>som</a:t>
                      </a:r>
                      <a:r>
                        <a:rPr lang="en-GB" sz="900" dirty="0">
                          <a:effectLst/>
                        </a:rPr>
                        <a:t>e knowledge and understanding of sociological theories and/or  concepts and/or evidence relevant to the question. </a:t>
                      </a:r>
                    </a:p>
                    <a:p>
                      <a:pPr>
                        <a:spcAft>
                          <a:spcPts val="0"/>
                        </a:spcAft>
                      </a:pPr>
                      <a:r>
                        <a:rPr lang="en-GB" sz="900" dirty="0">
                          <a:effectLst/>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lnSpc>
                          <a:spcPct val="115000"/>
                        </a:lnSpc>
                        <a:spcAft>
                          <a:spcPts val="0"/>
                        </a:spcAft>
                      </a:pPr>
                      <a:r>
                        <a:rPr lang="en-GB" sz="900" dirty="0">
                          <a:effectLst/>
                        </a:rPr>
                        <a:t>Answers will explain </a:t>
                      </a:r>
                      <a:r>
                        <a:rPr lang="en-GB" sz="900" dirty="0">
                          <a:effectLst/>
                          <a:highlight>
                            <a:srgbClr val="FFFF00"/>
                          </a:highlight>
                        </a:rPr>
                        <a:t>some</a:t>
                      </a:r>
                      <a:r>
                        <a:rPr lang="en-GB" sz="900" dirty="0">
                          <a:effectLst/>
                        </a:rPr>
                        <a:t> sociological theories/ concepts/evidence in detail and some are clearly applied to the question.</a:t>
                      </a:r>
                    </a:p>
                    <a:p>
                      <a:pPr>
                        <a:spcAft>
                          <a:spcPts val="0"/>
                        </a:spcAft>
                      </a:pPr>
                      <a:r>
                        <a:rPr lang="en-GB" sz="900" dirty="0">
                          <a:effectLst/>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spcAft>
                          <a:spcPts val="0"/>
                        </a:spcAft>
                      </a:pPr>
                      <a:r>
                        <a:rPr lang="en-GB" sz="900" dirty="0">
                          <a:effectLst/>
                        </a:rPr>
                        <a:t>Answers will include </a:t>
                      </a:r>
                      <a:r>
                        <a:rPr lang="en-GB" sz="900" dirty="0">
                          <a:effectLst/>
                          <a:highlight>
                            <a:srgbClr val="FFFF00"/>
                          </a:highlight>
                        </a:rPr>
                        <a:t>some</a:t>
                      </a:r>
                      <a:r>
                        <a:rPr lang="en-GB" sz="900" dirty="0">
                          <a:effectLst/>
                        </a:rPr>
                        <a:t> well organised and logical arguments. Judgements and conclusions will show some evaluation of the relevant theories/ concepts/evidence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extLst>
                  <a:ext uri="{0D108BD9-81ED-4DB2-BD59-A6C34878D82A}">
                    <a16:rowId xmlns:a16="http://schemas.microsoft.com/office/drawing/2014/main" val="1563666120"/>
                  </a:ext>
                </a:extLst>
              </a:tr>
              <a:tr h="768096">
                <a:tc>
                  <a:txBody>
                    <a:bodyPr/>
                    <a:lstStyle/>
                    <a:p>
                      <a:pPr>
                        <a:spcAft>
                          <a:spcPts val="0"/>
                        </a:spcAft>
                      </a:pPr>
                      <a:r>
                        <a:rPr lang="en-GB" sz="1400" dirty="0">
                          <a:effectLst/>
                        </a:rPr>
                        <a:t>2</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nchor="ctr"/>
                </a:tc>
                <a:tc>
                  <a:txBody>
                    <a:bodyPr/>
                    <a:lstStyle/>
                    <a:p>
                      <a:pPr>
                        <a:lnSpc>
                          <a:spcPct val="115000"/>
                        </a:lnSpc>
                        <a:spcAft>
                          <a:spcPts val="0"/>
                        </a:spcAft>
                      </a:pPr>
                      <a:r>
                        <a:rPr lang="en-GB" sz="900" dirty="0">
                          <a:effectLst/>
                        </a:rPr>
                        <a:t>Answers will show </a:t>
                      </a:r>
                      <a:r>
                        <a:rPr lang="en-GB" sz="900" dirty="0">
                          <a:effectLst/>
                          <a:highlight>
                            <a:srgbClr val="FFFF00"/>
                          </a:highlight>
                        </a:rPr>
                        <a:t>basic</a:t>
                      </a:r>
                      <a:r>
                        <a:rPr lang="en-GB" sz="900" dirty="0">
                          <a:effectLst/>
                        </a:rPr>
                        <a:t> knowledge and understanding of sociological theories and/or  concepts and/or evidence relevant to the question. </a:t>
                      </a:r>
                    </a:p>
                    <a:p>
                      <a:pPr>
                        <a:spcAft>
                          <a:spcPts val="0"/>
                        </a:spcAft>
                      </a:pPr>
                      <a:r>
                        <a:rPr lang="en-GB" sz="900" dirty="0">
                          <a:effectLst/>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spcAft>
                          <a:spcPts val="0"/>
                        </a:spcAft>
                      </a:pPr>
                      <a:r>
                        <a:rPr lang="en-GB" sz="900" dirty="0">
                          <a:effectLst/>
                        </a:rPr>
                        <a:t>Answers will show a </a:t>
                      </a:r>
                      <a:r>
                        <a:rPr lang="en-GB" sz="900" dirty="0">
                          <a:effectLst/>
                          <a:highlight>
                            <a:srgbClr val="FFFF00"/>
                          </a:highlight>
                        </a:rPr>
                        <a:t>basic </a:t>
                      </a:r>
                      <a:r>
                        <a:rPr lang="en-GB" sz="900" dirty="0">
                          <a:effectLst/>
                        </a:rPr>
                        <a:t>ability to select and interpret appropriate sociological theories/concepts/ evidence  and apply it to the question.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spcAft>
                          <a:spcPts val="0"/>
                        </a:spcAft>
                      </a:pPr>
                      <a:r>
                        <a:rPr lang="en-GB" sz="900" dirty="0">
                          <a:effectLst/>
                        </a:rPr>
                        <a:t>Answers will include </a:t>
                      </a:r>
                      <a:r>
                        <a:rPr lang="en-GB" sz="900" dirty="0">
                          <a:effectLst/>
                          <a:highlight>
                            <a:srgbClr val="FFFF00"/>
                          </a:highlight>
                        </a:rPr>
                        <a:t>basic</a:t>
                      </a:r>
                      <a:r>
                        <a:rPr lang="en-GB" sz="900" dirty="0">
                          <a:effectLst/>
                        </a:rPr>
                        <a:t> arguments. Judgements and conclusions will show basic evaluation of the theories/concepts/ evidence.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extLst>
                  <a:ext uri="{0D108BD9-81ED-4DB2-BD59-A6C34878D82A}">
                    <a16:rowId xmlns:a16="http://schemas.microsoft.com/office/drawing/2014/main" val="1140006696"/>
                  </a:ext>
                </a:extLst>
              </a:tr>
              <a:tr h="768096">
                <a:tc>
                  <a:txBody>
                    <a:bodyPr/>
                    <a:lstStyle/>
                    <a:p>
                      <a:pPr>
                        <a:spcAft>
                          <a:spcPts val="0"/>
                        </a:spcAft>
                      </a:pPr>
                      <a:r>
                        <a:rPr lang="en-GB" sz="1400" dirty="0">
                          <a:effectLst/>
                        </a:rPr>
                        <a:t>1</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nchor="ctr"/>
                </a:tc>
                <a:tc>
                  <a:txBody>
                    <a:bodyPr/>
                    <a:lstStyle/>
                    <a:p>
                      <a:pPr>
                        <a:lnSpc>
                          <a:spcPct val="115000"/>
                        </a:lnSpc>
                        <a:spcAft>
                          <a:spcPts val="0"/>
                        </a:spcAft>
                      </a:pPr>
                      <a:r>
                        <a:rPr lang="en-GB" sz="900" dirty="0">
                          <a:effectLst/>
                        </a:rPr>
                        <a:t>Answers will show </a:t>
                      </a:r>
                      <a:r>
                        <a:rPr lang="en-GB" sz="900" dirty="0">
                          <a:effectLst/>
                          <a:highlight>
                            <a:srgbClr val="FFFF00"/>
                          </a:highlight>
                        </a:rPr>
                        <a:t>limited</a:t>
                      </a:r>
                      <a:r>
                        <a:rPr lang="en-GB" sz="900" dirty="0">
                          <a:effectLst/>
                        </a:rPr>
                        <a:t> knowledge and understanding of sociological theories and/or  concepts and/or evidence relevant to the question. </a:t>
                      </a:r>
                    </a:p>
                    <a:p>
                      <a:pPr>
                        <a:spcAft>
                          <a:spcPts val="0"/>
                        </a:spcAft>
                      </a:pPr>
                      <a:r>
                        <a:rPr lang="en-GB" sz="900" dirty="0">
                          <a:effectLst/>
                        </a:rPr>
                        <a:t> </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spcAft>
                          <a:spcPts val="0"/>
                        </a:spcAft>
                      </a:pPr>
                      <a:r>
                        <a:rPr lang="en-GB" sz="900" dirty="0">
                          <a:effectLst/>
                        </a:rPr>
                        <a:t>Answers will show a </a:t>
                      </a:r>
                      <a:r>
                        <a:rPr lang="en-GB" sz="900" dirty="0">
                          <a:effectLst/>
                          <a:highlight>
                            <a:srgbClr val="FFFF00"/>
                          </a:highlight>
                        </a:rPr>
                        <a:t>limited</a:t>
                      </a:r>
                      <a:r>
                        <a:rPr lang="en-GB" sz="900" dirty="0">
                          <a:effectLst/>
                        </a:rPr>
                        <a:t> ability to select and interpret appropriate sociological theories/concepts/ evidence  and apply it to the question.</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spcAft>
                          <a:spcPts val="0"/>
                        </a:spcAft>
                      </a:pPr>
                      <a:r>
                        <a:rPr lang="en-GB" sz="900" dirty="0">
                          <a:effectLst/>
                        </a:rPr>
                        <a:t>Answers demonstrate </a:t>
                      </a:r>
                      <a:r>
                        <a:rPr lang="en-GB" sz="900" dirty="0">
                          <a:effectLst/>
                          <a:highlight>
                            <a:srgbClr val="FFFF00"/>
                          </a:highlight>
                        </a:rPr>
                        <a:t>limited</a:t>
                      </a:r>
                      <a:r>
                        <a:rPr lang="en-GB" sz="900" dirty="0">
                          <a:effectLst/>
                        </a:rPr>
                        <a:t> argument. Judgements and conclusions offered will show limited evaluation of the  theories/concepts/ evidence.</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extLst>
                  <a:ext uri="{0D108BD9-81ED-4DB2-BD59-A6C34878D82A}">
                    <a16:rowId xmlns:a16="http://schemas.microsoft.com/office/drawing/2014/main" val="1618867270"/>
                  </a:ext>
                </a:extLst>
              </a:tr>
              <a:tr h="313820">
                <a:tc>
                  <a:txBody>
                    <a:bodyPr/>
                    <a:lstStyle/>
                    <a:p>
                      <a:pPr>
                        <a:spcAft>
                          <a:spcPts val="0"/>
                        </a:spcAft>
                      </a:pPr>
                      <a:r>
                        <a:rPr lang="en-GB" sz="1400" dirty="0">
                          <a:effectLst/>
                        </a:rPr>
                        <a:t>0</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nchor="ctr"/>
                </a:tc>
                <a:tc>
                  <a:txBody>
                    <a:bodyPr/>
                    <a:lstStyle/>
                    <a:p>
                      <a:pPr>
                        <a:lnSpc>
                          <a:spcPct val="115000"/>
                        </a:lnSpc>
                        <a:spcAft>
                          <a:spcPts val="0"/>
                        </a:spcAft>
                      </a:pPr>
                      <a:r>
                        <a:rPr lang="en-GB" sz="900" dirty="0">
                          <a:effectLst/>
                        </a:rPr>
                        <a:t>0 marks NRSP</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lnSpc>
                          <a:spcPct val="115000"/>
                        </a:lnSpc>
                        <a:spcAft>
                          <a:spcPts val="0"/>
                        </a:spcAft>
                      </a:pPr>
                      <a:r>
                        <a:rPr lang="en-GB" sz="900" dirty="0">
                          <a:effectLst/>
                        </a:rPr>
                        <a:t>0 marks NRSP</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tc>
                  <a:txBody>
                    <a:bodyPr/>
                    <a:lstStyle/>
                    <a:p>
                      <a:pPr>
                        <a:lnSpc>
                          <a:spcPct val="115000"/>
                        </a:lnSpc>
                        <a:spcAft>
                          <a:spcPts val="0"/>
                        </a:spcAft>
                      </a:pPr>
                      <a:r>
                        <a:rPr lang="en-GB" sz="900" dirty="0">
                          <a:effectLst/>
                        </a:rPr>
                        <a:t>0 marks NRSP</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26863" marR="26863" marT="0" marB="0"/>
                </a:tc>
                <a:extLst>
                  <a:ext uri="{0D108BD9-81ED-4DB2-BD59-A6C34878D82A}">
                    <a16:rowId xmlns:a16="http://schemas.microsoft.com/office/drawing/2014/main" val="1487734932"/>
                  </a:ext>
                </a:extLst>
              </a:tr>
            </a:tbl>
          </a:graphicData>
        </a:graphic>
      </p:graphicFrame>
    </p:spTree>
    <p:extLst>
      <p:ext uri="{BB962C8B-B14F-4D97-AF65-F5344CB8AC3E}">
        <p14:creationId xmlns:p14="http://schemas.microsoft.com/office/powerpoint/2010/main" val="179307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730573" y="245477"/>
            <a:ext cx="5682853" cy="681038"/>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495300" y="1923121"/>
            <a:ext cx="8343900" cy="4596643"/>
          </a:xfrm>
          <a:prstGeom prst="rect">
            <a:avLst/>
          </a:prstGeom>
          <a:noFill/>
        </p:spPr>
        <p:txBody>
          <a:bodyPr wrap="square" rtlCol="0">
            <a:spAutoFit/>
          </a:bodyPr>
          <a:lstStyle/>
          <a:p>
            <a:endParaRPr lang="en-GB" b="1" dirty="0"/>
          </a:p>
          <a:p>
            <a:r>
              <a:rPr lang="en-GB" sz="1650" b="1" dirty="0">
                <a:latin typeface="Arial" panose="020B0604020202020204" pitchFamily="34" charset="0"/>
                <a:cs typeface="Arial" panose="020B0604020202020204" pitchFamily="34" charset="0"/>
              </a:rPr>
              <a:t>Assessment Objectives</a:t>
            </a:r>
          </a:p>
          <a:p>
            <a:endParaRPr lang="en-GB" sz="1650" b="1" dirty="0">
              <a:latin typeface="Arial" panose="020B0604020202020204" pitchFamily="34" charset="0"/>
              <a:cs typeface="Arial" panose="020B0604020202020204" pitchFamily="34" charset="0"/>
            </a:endParaRPr>
          </a:p>
          <a:p>
            <a:pPr marL="342900" indent="-242888">
              <a:lnSpc>
                <a:spcPct val="115000"/>
              </a:lnSpc>
              <a:spcBef>
                <a:spcPts val="900"/>
              </a:spcBef>
              <a:buClr>
                <a:schemeClr val="dk1"/>
              </a:buClr>
              <a:buSzPts val="1500"/>
              <a:buFont typeface="Arial"/>
              <a:buChar char="●"/>
            </a:pPr>
            <a:r>
              <a:rPr lang="en-GB" sz="1400" b="1" dirty="0">
                <a:solidFill>
                  <a:srgbClr val="008F00"/>
                </a:solidFill>
                <a:latin typeface="Arial" panose="020B0604020202020204" pitchFamily="34" charset="0"/>
                <a:ea typeface="Arial"/>
                <a:cs typeface="Arial" panose="020B0604020202020204" pitchFamily="34" charset="0"/>
                <a:sym typeface="Arial"/>
              </a:rPr>
              <a:t>AO1</a:t>
            </a:r>
            <a:r>
              <a:rPr lang="en-GB" sz="1400" dirty="0">
                <a:solidFill>
                  <a:schemeClr val="dk1"/>
                </a:solidFill>
                <a:latin typeface="Arial" panose="020B0604020202020204" pitchFamily="34" charset="0"/>
                <a:ea typeface="Arial"/>
                <a:cs typeface="Arial" panose="020B0604020202020204" pitchFamily="34" charset="0"/>
                <a:sym typeface="Arial"/>
              </a:rPr>
              <a:t> </a:t>
            </a:r>
            <a:r>
              <a:rPr lang="en-GB" sz="1400" dirty="0">
                <a:latin typeface="Arial" panose="020B0604020202020204" pitchFamily="34" charset="0"/>
                <a:cs typeface="Arial" panose="020B0604020202020204" pitchFamily="34" charset="0"/>
              </a:rPr>
              <a:t>Demonstrate knowledge and understanding of: • sociological theories, concepts and evidence • sociological research methods</a:t>
            </a:r>
            <a:endParaRPr lang="en-GB" sz="1400" dirty="0">
              <a:solidFill>
                <a:schemeClr val="dk1"/>
              </a:solidFill>
              <a:latin typeface="Arial" panose="020B0604020202020204" pitchFamily="34" charset="0"/>
              <a:ea typeface="Arial"/>
              <a:cs typeface="Arial" panose="020B0604020202020204" pitchFamily="34" charset="0"/>
              <a:sym typeface="Arial"/>
            </a:endParaRPr>
          </a:p>
          <a:p>
            <a:pPr marL="342900" indent="-242888">
              <a:lnSpc>
                <a:spcPct val="115000"/>
              </a:lnSpc>
              <a:buClr>
                <a:schemeClr val="dk1"/>
              </a:buClr>
              <a:buSzPts val="1500"/>
              <a:buFont typeface="Arial"/>
              <a:buChar char="●"/>
            </a:pPr>
            <a:r>
              <a:rPr lang="en-GB" sz="1400" b="1" dirty="0">
                <a:solidFill>
                  <a:srgbClr val="0070C0"/>
                </a:solidFill>
                <a:latin typeface="Arial" panose="020B0604020202020204" pitchFamily="34" charset="0"/>
                <a:ea typeface="Arial"/>
                <a:cs typeface="Arial" panose="020B0604020202020204" pitchFamily="34" charset="0"/>
                <a:sym typeface="Arial"/>
              </a:rPr>
              <a:t>AO2</a:t>
            </a:r>
            <a:r>
              <a:rPr lang="en-GB" sz="1400" dirty="0">
                <a:solidFill>
                  <a:schemeClr val="dk1"/>
                </a:solidFill>
                <a:latin typeface="Arial" panose="020B0604020202020204" pitchFamily="34" charset="0"/>
                <a:ea typeface="Arial"/>
                <a:cs typeface="Arial" panose="020B0604020202020204" pitchFamily="34" charset="0"/>
                <a:sym typeface="Arial"/>
              </a:rPr>
              <a:t> </a:t>
            </a:r>
            <a:r>
              <a:rPr lang="en-GB" sz="1400" dirty="0">
                <a:latin typeface="Arial" panose="020B0604020202020204" pitchFamily="34" charset="0"/>
                <a:cs typeface="Arial" panose="020B0604020202020204" pitchFamily="34" charset="0"/>
              </a:rPr>
              <a:t>Apply sociological theories, concepts, evidence and research methods to a range of issues</a:t>
            </a:r>
            <a:endParaRPr lang="en-GB" sz="1400" dirty="0">
              <a:solidFill>
                <a:schemeClr val="dk1"/>
              </a:solidFill>
              <a:latin typeface="Arial" panose="020B0604020202020204" pitchFamily="34" charset="0"/>
              <a:ea typeface="Arial"/>
              <a:cs typeface="Arial" panose="020B0604020202020204" pitchFamily="34" charset="0"/>
              <a:sym typeface="Arial"/>
            </a:endParaRPr>
          </a:p>
          <a:p>
            <a:pPr marL="342900" indent="-242888">
              <a:lnSpc>
                <a:spcPct val="115000"/>
              </a:lnSpc>
              <a:buClr>
                <a:schemeClr val="dk1"/>
              </a:buClr>
              <a:buSzPts val="1500"/>
              <a:buFont typeface="Arial"/>
              <a:buChar char="●"/>
            </a:pPr>
            <a:r>
              <a:rPr lang="en-GB" sz="1400" b="1" dirty="0">
                <a:solidFill>
                  <a:srgbClr val="FF0000"/>
                </a:solidFill>
                <a:latin typeface="Arial" panose="020B0604020202020204" pitchFamily="34" charset="0"/>
                <a:ea typeface="Arial"/>
                <a:cs typeface="Arial" panose="020B0604020202020204" pitchFamily="34" charset="0"/>
                <a:sym typeface="Arial"/>
              </a:rPr>
              <a:t>AO3 </a:t>
            </a:r>
            <a:r>
              <a:rPr lang="en-GB" sz="1400" dirty="0">
                <a:latin typeface="Arial" panose="020B0604020202020204" pitchFamily="34" charset="0"/>
                <a:cs typeface="Arial" panose="020B0604020202020204" pitchFamily="34" charset="0"/>
              </a:rPr>
              <a:t>Analyse and evaluate sociological theories, concepts, evidence and research methods in order to: • present arguments • make judgements • draw conclusions</a:t>
            </a:r>
            <a:endParaRPr lang="en-GB" sz="1400" dirty="0">
              <a:solidFill>
                <a:schemeClr val="dk1"/>
              </a:solidFill>
              <a:latin typeface="Arial" panose="020B0604020202020204" pitchFamily="34" charset="0"/>
              <a:ea typeface="Arial"/>
              <a:cs typeface="Arial" panose="020B0604020202020204" pitchFamily="34" charset="0"/>
              <a:sym typeface="Arial"/>
            </a:endParaRPr>
          </a:p>
          <a:p>
            <a:pPr>
              <a:lnSpc>
                <a:spcPct val="115000"/>
              </a:lnSpc>
              <a:spcBef>
                <a:spcPts val="900"/>
              </a:spcBef>
              <a:buClr>
                <a:schemeClr val="dk1"/>
              </a:buClr>
              <a:buSzPts val="1100"/>
            </a:pPr>
            <a:r>
              <a:rPr lang="en-GB" sz="1400" dirty="0">
                <a:solidFill>
                  <a:schemeClr val="dk1"/>
                </a:solidFill>
                <a:latin typeface="Arial" panose="020B0604020202020204" pitchFamily="34" charset="0"/>
                <a:ea typeface="Arial"/>
                <a:cs typeface="Arial" panose="020B0604020202020204" pitchFamily="34" charset="0"/>
                <a:sym typeface="Arial"/>
              </a:rPr>
              <a:t>Assessment objective weightings are shown </a:t>
            </a:r>
            <a:r>
              <a:rPr lang="en-GB" sz="1400" dirty="0">
                <a:solidFill>
                  <a:schemeClr val="dk1"/>
                </a:solidFill>
                <a:latin typeface="Arial" panose="020B0604020202020204" pitchFamily="34" charset="0"/>
                <a:cs typeface="Arial" panose="020B0604020202020204" pitchFamily="34" charset="0"/>
              </a:rPr>
              <a:t>on the next slide </a:t>
            </a:r>
            <a:r>
              <a:rPr lang="en-GB" sz="1400" dirty="0">
                <a:solidFill>
                  <a:schemeClr val="dk1"/>
                </a:solidFill>
                <a:latin typeface="Arial" panose="020B0604020202020204" pitchFamily="34" charset="0"/>
                <a:ea typeface="Arial"/>
                <a:cs typeface="Arial" panose="020B0604020202020204" pitchFamily="34" charset="0"/>
                <a:sym typeface="Arial"/>
              </a:rPr>
              <a:t>as a percentage of the full A level, with AS weightings in brackets.</a:t>
            </a:r>
          </a:p>
          <a:p>
            <a:endParaRPr lang="en-GB" dirty="0">
              <a:solidFill>
                <a:srgbClr val="FF0000"/>
              </a:solidFill>
            </a:endParaRPr>
          </a:p>
          <a:p>
            <a:endParaRPr lang="en-US" dirty="0">
              <a:latin typeface="Bliss" pitchFamily="2" charset="77"/>
              <a:cs typeface="Arial" panose="020B0604020202020204" pitchFamily="34" charset="0"/>
            </a:endParaRPr>
          </a:p>
          <a:p>
            <a:pPr algn="ctr"/>
            <a:endParaRPr lang="en-GB" b="1" dirty="0"/>
          </a:p>
          <a:p>
            <a:pPr lvl="0"/>
            <a:endParaRPr lang="en-GB" sz="1500" dirty="0"/>
          </a:p>
          <a:p>
            <a:pPr lvl="0"/>
            <a:endParaRPr lang="en-GB" sz="1500" dirty="0"/>
          </a:p>
          <a:p>
            <a:pPr lvl="0"/>
            <a:endParaRPr lang="en-GB" sz="1500" dirty="0"/>
          </a:p>
          <a:p>
            <a:pPr lvl="0"/>
            <a:endParaRPr lang="en-GB" sz="1500" dirty="0"/>
          </a:p>
        </p:txBody>
      </p:sp>
    </p:spTree>
    <p:extLst>
      <p:ext uri="{BB962C8B-B14F-4D97-AF65-F5344CB8AC3E}">
        <p14:creationId xmlns:p14="http://schemas.microsoft.com/office/powerpoint/2010/main" val="1819787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BB1D9A-9E62-5D46-8173-102C7E65F9F3}"/>
              </a:ext>
            </a:extLst>
          </p:cNvPr>
          <p:cNvSpPr txBox="1"/>
          <p:nvPr/>
        </p:nvSpPr>
        <p:spPr>
          <a:xfrm>
            <a:off x="1792707" y="2400300"/>
            <a:ext cx="5811253" cy="300082"/>
          </a:xfrm>
          <a:prstGeom prst="rect">
            <a:avLst/>
          </a:prstGeom>
          <a:noFill/>
        </p:spPr>
        <p:txBody>
          <a:bodyPr wrap="square" rtlCol="0">
            <a:spAutoFit/>
          </a:bodyPr>
          <a:lstStyle/>
          <a:p>
            <a:endParaRPr lang="en-US" sz="1350" dirty="0"/>
          </a:p>
        </p:txBody>
      </p:sp>
      <p:graphicFrame>
        <p:nvGraphicFramePr>
          <p:cNvPr id="3" name="Google Shape;258;p4">
            <a:extLst>
              <a:ext uri="{FF2B5EF4-FFF2-40B4-BE49-F238E27FC236}">
                <a16:creationId xmlns:a16="http://schemas.microsoft.com/office/drawing/2014/main" id="{25690479-0805-5B44-9286-B2305FEF294D}"/>
              </a:ext>
            </a:extLst>
          </p:cNvPr>
          <p:cNvGraphicFramePr/>
          <p:nvPr>
            <p:extLst>
              <p:ext uri="{D42A27DB-BD31-4B8C-83A1-F6EECF244321}">
                <p14:modId xmlns:p14="http://schemas.microsoft.com/office/powerpoint/2010/main" val="1115662060"/>
              </p:ext>
            </p:extLst>
          </p:nvPr>
        </p:nvGraphicFramePr>
        <p:xfrm>
          <a:off x="1576138" y="2039353"/>
          <a:ext cx="5477380" cy="3359421"/>
        </p:xfrm>
        <a:graphic>
          <a:graphicData uri="http://schemas.openxmlformats.org/drawingml/2006/table">
            <a:tbl>
              <a:tblPr>
                <a:noFill/>
              </a:tblPr>
              <a:tblGrid>
                <a:gridCol w="1095476">
                  <a:extLst>
                    <a:ext uri="{9D8B030D-6E8A-4147-A177-3AD203B41FA5}">
                      <a16:colId xmlns:a16="http://schemas.microsoft.com/office/drawing/2014/main" val="20000"/>
                    </a:ext>
                  </a:extLst>
                </a:gridCol>
                <a:gridCol w="1095476">
                  <a:extLst>
                    <a:ext uri="{9D8B030D-6E8A-4147-A177-3AD203B41FA5}">
                      <a16:colId xmlns:a16="http://schemas.microsoft.com/office/drawing/2014/main" val="20001"/>
                    </a:ext>
                  </a:extLst>
                </a:gridCol>
                <a:gridCol w="1095476">
                  <a:extLst>
                    <a:ext uri="{9D8B030D-6E8A-4147-A177-3AD203B41FA5}">
                      <a16:colId xmlns:a16="http://schemas.microsoft.com/office/drawing/2014/main" val="20002"/>
                    </a:ext>
                  </a:extLst>
                </a:gridCol>
                <a:gridCol w="1095476">
                  <a:extLst>
                    <a:ext uri="{9D8B030D-6E8A-4147-A177-3AD203B41FA5}">
                      <a16:colId xmlns:a16="http://schemas.microsoft.com/office/drawing/2014/main" val="20003"/>
                    </a:ext>
                  </a:extLst>
                </a:gridCol>
                <a:gridCol w="1095476">
                  <a:extLst>
                    <a:ext uri="{9D8B030D-6E8A-4147-A177-3AD203B41FA5}">
                      <a16:colId xmlns:a16="http://schemas.microsoft.com/office/drawing/2014/main" val="20004"/>
                    </a:ext>
                  </a:extLst>
                </a:gridCol>
              </a:tblGrid>
              <a:tr h="310302">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 </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a:t>A01</a:t>
                      </a:r>
                      <a:endParaRPr sz="1100" b="1"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a:t>AO2</a:t>
                      </a:r>
                      <a:endParaRPr sz="1100" b="1"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a:t>AO3</a:t>
                      </a:r>
                      <a:endParaRPr sz="1100" b="1"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Weighting</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Unit 1</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1200"/>
                        </a:spcBef>
                        <a:spcAft>
                          <a:spcPts val="0"/>
                        </a:spcAft>
                        <a:buClr>
                          <a:srgbClr val="000000"/>
                        </a:buClr>
                        <a:buSzPts val="1400"/>
                        <a:buFont typeface="Arial"/>
                        <a:buNone/>
                      </a:pPr>
                      <a:r>
                        <a:rPr lang="en-GB" sz="1100" u="none" strike="noStrike" cap="none" dirty="0"/>
                        <a:t>8%   [20%]</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8%. [20%]</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3% [7.5%]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15% [37.5% at AS]</a:t>
                      </a:r>
                      <a:endParaRPr sz="1100" u="none" strike="noStrike" cap="none" dirty="0"/>
                    </a:p>
                    <a:p>
                      <a:pPr marL="0" marR="0" lvl="0" indent="0" algn="l" rtl="0">
                        <a:lnSpc>
                          <a:spcPct val="115000"/>
                        </a:lnSpc>
                        <a:spcBef>
                          <a:spcPts val="1200"/>
                        </a:spcBef>
                        <a:spcAft>
                          <a:spcPts val="0"/>
                        </a:spcAft>
                        <a:buClr>
                          <a:srgbClr val="000000"/>
                        </a:buClr>
                        <a:buSzPts val="1400"/>
                        <a:buFont typeface="Arial"/>
                        <a:buNone/>
                      </a:pP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dirty="0"/>
                        <a:t>AS Unit 2</a:t>
                      </a:r>
                      <a:endParaRPr sz="1100" b="1"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13% [33%]</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7% [17%]</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5% [12.5%]</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dirty="0"/>
                        <a:t>25% [62.5% at AS]</a:t>
                      </a:r>
                      <a:endParaRPr sz="1100" dirty="0"/>
                    </a:p>
                    <a:p>
                      <a:pPr marL="0" marR="0" lvl="0" indent="0" algn="l" rtl="0">
                        <a:lnSpc>
                          <a:spcPct val="115000"/>
                        </a:lnSpc>
                        <a:spcBef>
                          <a:spcPts val="1200"/>
                        </a:spcBef>
                        <a:spcAft>
                          <a:spcPts val="0"/>
                        </a:spcAft>
                        <a:buClr>
                          <a:srgbClr val="000000"/>
                        </a:buClr>
                        <a:buSzPts val="1400"/>
                        <a:buFont typeface="Arial"/>
                        <a:buNone/>
                      </a:pPr>
                      <a:endParaRPr sz="1100"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2"/>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A2 Unit 3</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lumMod val="65000"/>
                      </a:schemeClr>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11%</a:t>
                      </a:r>
                      <a:endParaRPr sz="11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100" u="none" strike="noStrike" cap="none" dirty="0"/>
                        <a:t> </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9%</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25%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08625">
                <a:tc>
                  <a:txBody>
                    <a:bodyPr/>
                    <a:lstStyle/>
                    <a:p>
                      <a:pPr marL="0" marR="0" lvl="0" indent="0" algn="l" rtl="0">
                        <a:lnSpc>
                          <a:spcPct val="115000"/>
                        </a:lnSpc>
                        <a:spcBef>
                          <a:spcPts val="0"/>
                        </a:spcBef>
                        <a:spcAft>
                          <a:spcPts val="0"/>
                        </a:spcAft>
                        <a:buClr>
                          <a:srgbClr val="000000"/>
                        </a:buClr>
                        <a:buSzPts val="1400"/>
                        <a:buFont typeface="Arial"/>
                        <a:buNone/>
                      </a:pPr>
                      <a:r>
                        <a:rPr lang="en-GB" sz="1100" b="1" u="none" strike="noStrike" cap="none" dirty="0"/>
                        <a:t>A2 Unit 4</a:t>
                      </a:r>
                      <a:endParaRPr sz="1100" b="1"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bg1"/>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a:t>12%</a:t>
                      </a:r>
                      <a:endParaRPr sz="1100" u="none" strike="noStrike" cap="none"/>
                    </a:p>
                    <a:p>
                      <a:pPr marL="0" marR="0" lvl="0" indent="0" algn="l" rtl="0">
                        <a:lnSpc>
                          <a:spcPct val="115000"/>
                        </a:lnSpc>
                        <a:spcBef>
                          <a:spcPts val="1200"/>
                        </a:spcBef>
                        <a:spcAft>
                          <a:spcPts val="0"/>
                        </a:spcAft>
                        <a:buClr>
                          <a:srgbClr val="000000"/>
                        </a:buClr>
                        <a:buSzPts val="1400"/>
                        <a:buFont typeface="Arial"/>
                        <a:buNone/>
                      </a:pPr>
                      <a:r>
                        <a:rPr lang="en-GB" sz="1100" u="none" strike="noStrike" cap="none"/>
                        <a:t> </a:t>
                      </a:r>
                      <a:endParaRPr sz="1100" u="none" strike="noStrike" cap="none"/>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-13%</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10%</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100" u="none" strike="noStrike" cap="none" dirty="0"/>
                        <a:t>35%</a:t>
                      </a:r>
                      <a:endParaRPr sz="1100" u="none" strike="noStrike" cap="none" dirty="0"/>
                    </a:p>
                  </a:txBody>
                  <a:tcPr marL="51431" marR="51431" marT="68569" marB="68569">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
        <p:nvSpPr>
          <p:cNvPr id="4" name="TextBox 3">
            <a:extLst>
              <a:ext uri="{FF2B5EF4-FFF2-40B4-BE49-F238E27FC236}">
                <a16:creationId xmlns:a16="http://schemas.microsoft.com/office/drawing/2014/main" id="{C2905C55-B387-FB49-8E45-AB784A839D6E}"/>
              </a:ext>
            </a:extLst>
          </p:cNvPr>
          <p:cNvSpPr txBox="1"/>
          <p:nvPr/>
        </p:nvSpPr>
        <p:spPr>
          <a:xfrm>
            <a:off x="2057400" y="649705"/>
            <a:ext cx="6039853" cy="369332"/>
          </a:xfrm>
          <a:prstGeom prst="rect">
            <a:avLst/>
          </a:prstGeom>
          <a:noFill/>
        </p:spPr>
        <p:txBody>
          <a:bodyPr wrap="square" rtlCol="0">
            <a:spAutoFit/>
          </a:bodyPr>
          <a:lstStyle/>
          <a:p>
            <a:r>
              <a:rPr lang="en-US" dirty="0"/>
              <a:t>Weightings for each unit</a:t>
            </a:r>
          </a:p>
        </p:txBody>
      </p:sp>
    </p:spTree>
    <p:extLst>
      <p:ext uri="{BB962C8B-B14F-4D97-AF65-F5344CB8AC3E}">
        <p14:creationId xmlns:p14="http://schemas.microsoft.com/office/powerpoint/2010/main" val="3472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9F3399-193C-0848-8F52-03F49011E076}"/>
              </a:ext>
            </a:extLst>
          </p:cNvPr>
          <p:cNvSpPr/>
          <p:nvPr/>
        </p:nvSpPr>
        <p:spPr>
          <a:xfrm>
            <a:off x="514350" y="1847850"/>
            <a:ext cx="7962900" cy="4467057"/>
          </a:xfrm>
          <a:prstGeom prst="rect">
            <a:avLst/>
          </a:prstGeom>
        </p:spPr>
        <p:txBody>
          <a:bodyPr wrap="square">
            <a:spAutoFit/>
          </a:bodyPr>
          <a:lstStyle/>
          <a:p>
            <a:r>
              <a:rPr lang="en-GB" sz="1200" b="1" dirty="0">
                <a:latin typeface="Arial" panose="020B0604020202020204" pitchFamily="34" charset="0"/>
                <a:cs typeface="Arial" panose="020B0604020202020204" pitchFamily="34" charset="0"/>
              </a:rPr>
              <a:t>Mark Bands</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It is worth looking at the set structure of the mark scheme grids examiners use as a way of approaching the marking of student responses.  These mark scheme bandings will give an idea of what is expected in the response.  The indicative content of answers will change in relation to the question being asked.  However, key characteristics remain constant and these are useful to consider before you mark any responses.</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The first thing to note is that there are usually 3 or 4 mark bands. Each band contains descriptors that describe the features of the response.</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of the response.</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Key descriptors that relate to </a:t>
            </a:r>
            <a:r>
              <a:rPr lang="en-GB" sz="1200" dirty="0">
                <a:solidFill>
                  <a:srgbClr val="008F00"/>
                </a:solidFill>
                <a:latin typeface="Arial" panose="020B0604020202020204" pitchFamily="34" charset="0"/>
                <a:ea typeface="Calibri"/>
                <a:cs typeface="Arial" panose="020B0604020202020204" pitchFamily="34" charset="0"/>
                <a:sym typeface="Calibri"/>
              </a:rPr>
              <a:t>AO1</a:t>
            </a:r>
            <a:r>
              <a:rPr lang="en-GB" sz="1200" dirty="0">
                <a:solidFill>
                  <a:schemeClr val="dk1"/>
                </a:solidFill>
                <a:latin typeface="Arial" panose="020B0604020202020204" pitchFamily="34" charset="0"/>
                <a:ea typeface="Calibri"/>
                <a:cs typeface="Arial" panose="020B0604020202020204" pitchFamily="34" charset="0"/>
                <a:sym typeface="Calibri"/>
              </a:rPr>
              <a:t>, </a:t>
            </a:r>
            <a:r>
              <a:rPr lang="en-GB" sz="1200" dirty="0">
                <a:solidFill>
                  <a:srgbClr val="0432FF"/>
                </a:solidFill>
                <a:latin typeface="Arial" panose="020B0604020202020204" pitchFamily="34" charset="0"/>
                <a:ea typeface="Calibri"/>
                <a:cs typeface="Arial" panose="020B0604020202020204" pitchFamily="34" charset="0"/>
                <a:sym typeface="Calibri"/>
              </a:rPr>
              <a:t>AO2</a:t>
            </a:r>
            <a:r>
              <a:rPr lang="en-GB" sz="1200" dirty="0">
                <a:solidFill>
                  <a:schemeClr val="dk1"/>
                </a:solidFill>
                <a:latin typeface="Arial" panose="020B0604020202020204" pitchFamily="34" charset="0"/>
                <a:ea typeface="Calibri"/>
                <a:cs typeface="Arial" panose="020B0604020202020204" pitchFamily="34" charset="0"/>
                <a:sym typeface="Calibri"/>
              </a:rPr>
              <a:t> and </a:t>
            </a:r>
            <a:r>
              <a:rPr lang="en-GB" sz="1200" dirty="0">
                <a:solidFill>
                  <a:srgbClr val="FF0000"/>
                </a:solidFill>
                <a:latin typeface="Arial" panose="020B0604020202020204" pitchFamily="34" charset="0"/>
                <a:ea typeface="Calibri"/>
                <a:cs typeface="Arial" panose="020B0604020202020204" pitchFamily="34" charset="0"/>
                <a:sym typeface="Calibri"/>
              </a:rPr>
              <a:t>AO3</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4 =DETAILED </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3 = SOME</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 2= BASIC</a:t>
            </a:r>
          </a:p>
          <a:p>
            <a:pPr marL="342900" indent="-242888">
              <a:lnSpc>
                <a:spcPct val="120000"/>
              </a:lnSpc>
              <a:buClr>
                <a:schemeClr val="dk1"/>
              </a:buClr>
              <a:buSzPts val="1500"/>
              <a:buFont typeface="Calibri"/>
              <a:buChar char="●"/>
            </a:pPr>
            <a:r>
              <a:rPr lang="en-GB" sz="1200" dirty="0">
                <a:solidFill>
                  <a:schemeClr val="dk1"/>
                </a:solidFill>
                <a:latin typeface="Arial" panose="020B0604020202020204" pitchFamily="34" charset="0"/>
                <a:ea typeface="Calibri"/>
                <a:cs typeface="Arial" panose="020B0604020202020204" pitchFamily="34" charset="0"/>
                <a:sym typeface="Calibri"/>
              </a:rPr>
              <a:t>Band1 =LIMITED</a:t>
            </a:r>
          </a:p>
        </p:txBody>
      </p:sp>
    </p:spTree>
    <p:extLst>
      <p:ext uri="{BB962C8B-B14F-4D97-AF65-F5344CB8AC3E}">
        <p14:creationId xmlns:p14="http://schemas.microsoft.com/office/powerpoint/2010/main" val="3806994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643588-0C81-4354-9345-A6BA18BA9527}">
  <ds:schemaRefs>
    <ds:schemaRef ds:uri="http://purl.org/dc/terms/"/>
    <ds:schemaRef ds:uri="http://schemas.openxmlformats.org/package/2006/metadata/core-properties"/>
    <ds:schemaRef ds:uri="http://purl.org/dc/dcmitype/"/>
    <ds:schemaRef ds:uri="http://schemas.microsoft.com/office/infopath/2007/PartnerControls"/>
    <ds:schemaRef ds:uri="36f98b4f-ba65-4a7d-9a34-48b23de556cb"/>
    <ds:schemaRef ds:uri="http://schemas.microsoft.com/office/2006/documentManagement/types"/>
    <ds:schemaRef ds:uri="http://schemas.microsoft.com/office/2006/metadata/properties"/>
    <ds:schemaRef ds:uri="cd497dfa-9c52-4b77-9510-d5d8b75d053a"/>
    <ds:schemaRef ds:uri="http://www.w3.org/XML/1998/namespace"/>
    <ds:schemaRef ds:uri="http://purl.org/dc/elements/1.1/"/>
  </ds:schemaRefs>
</ds:datastoreItem>
</file>

<file path=customXml/itemProps2.xml><?xml version="1.0" encoding="utf-8"?>
<ds:datastoreItem xmlns:ds="http://schemas.openxmlformats.org/officeDocument/2006/customXml" ds:itemID="{750AF7EA-0D1E-404B-8E33-11E1CAC9C1F7}">
  <ds:schemaRefs>
    <ds:schemaRef ds:uri="http://schemas.microsoft.com/sharepoint/v3/contenttype/forms"/>
  </ds:schemaRefs>
</ds:datastoreItem>
</file>

<file path=customXml/itemProps3.xml><?xml version="1.0" encoding="utf-8"?>
<ds:datastoreItem xmlns:ds="http://schemas.openxmlformats.org/officeDocument/2006/customXml" ds:itemID="{5E30C8C3-EB5C-4A97-A7CB-B2331378BB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84</TotalTime>
  <Words>4703</Words>
  <Application>Microsoft Office PowerPoint</Application>
  <PresentationFormat>On-screen Show (4:3)</PresentationFormat>
  <Paragraphs>348</Paragraphs>
  <Slides>28</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6" baseType="lpstr">
      <vt:lpstr>Arial</vt:lpstr>
      <vt:lpstr>Bliss</vt:lpstr>
      <vt:lpstr>Calibri</vt:lpstr>
      <vt:lpstr>Comic Sans MS</vt:lpstr>
      <vt:lpstr>Gotham Rounded Book</vt:lpstr>
      <vt:lpstr>Wingdings</vt:lpstr>
      <vt:lpstr>Office Theme</vt:lpstr>
      <vt:lpstr>Document</vt:lpstr>
      <vt:lpstr>Assessing WJEC A Level Sociology Unit 3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GCESociology@wjec.co.uk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Richard, Sophie</cp:lastModifiedBy>
  <cp:revision>7</cp:revision>
  <dcterms:created xsi:type="dcterms:W3CDTF">2015-01-19T21:10:31Z</dcterms:created>
  <dcterms:modified xsi:type="dcterms:W3CDTF">2022-01-26T11:15:09Z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